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27"/>
  </p:notesMasterIdLst>
  <p:sldIdLst>
    <p:sldId id="256" r:id="rId2"/>
    <p:sldId id="350" r:id="rId3"/>
    <p:sldId id="351" r:id="rId4"/>
    <p:sldId id="275" r:id="rId5"/>
    <p:sldId id="276" r:id="rId6"/>
    <p:sldId id="352" r:id="rId7"/>
    <p:sldId id="353" r:id="rId8"/>
    <p:sldId id="354" r:id="rId9"/>
    <p:sldId id="355" r:id="rId10"/>
    <p:sldId id="314" r:id="rId11"/>
    <p:sldId id="356" r:id="rId12"/>
    <p:sldId id="357" r:id="rId13"/>
    <p:sldId id="358" r:id="rId14"/>
    <p:sldId id="359" r:id="rId15"/>
    <p:sldId id="360" r:id="rId16"/>
    <p:sldId id="303" r:id="rId17"/>
    <p:sldId id="361" r:id="rId18"/>
    <p:sldId id="362" r:id="rId19"/>
    <p:sldId id="363" r:id="rId20"/>
    <p:sldId id="364" r:id="rId21"/>
    <p:sldId id="365" r:id="rId22"/>
    <p:sldId id="366" r:id="rId23"/>
    <p:sldId id="367" r:id="rId24"/>
    <p:sldId id="368" r:id="rId25"/>
    <p:sldId id="333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E9FB"/>
    <a:srgbClr val="FF0066"/>
    <a:srgbClr val="FF3300"/>
    <a:srgbClr val="F1F1F1"/>
    <a:srgbClr val="92E6E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78CA67B-FFF0-404F-9ECF-7864911F3C9A}" type="datetimeFigureOut">
              <a:rPr lang="ru-RU"/>
              <a:pPr>
                <a:defRPr/>
              </a:pPr>
              <a:t>05.03.2011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C70E63F-2B51-4CEB-AEAC-9C1A18FBE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5AEBE-F585-4D71-9EED-780493BDE20F}" type="datetimeFigureOut">
              <a:rPr lang="ru-RU"/>
              <a:pPr>
                <a:defRPr/>
              </a:pPr>
              <a:t>05.03.2011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CA852-5570-4428-9CE7-B37B3488B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59DAB-898F-4A19-979B-D9E5948AE238}" type="datetimeFigureOut">
              <a:rPr lang="ru-RU"/>
              <a:pPr>
                <a:defRPr/>
              </a:pPr>
              <a:t>05.03.2011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483D6-D33B-45D5-9B92-7556A51BF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047F9-287E-4F23-9AB8-58335B45E2FF}" type="datetimeFigureOut">
              <a:rPr lang="ru-RU"/>
              <a:pPr>
                <a:defRPr/>
              </a:pPr>
              <a:t>05.03.2011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7F780-9391-41D3-BE7C-34E5188BC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3C67D-769D-463E-A755-EC40D7E67D4A}" type="datetimeFigureOut">
              <a:rPr lang="ru-RU"/>
              <a:pPr>
                <a:defRPr/>
              </a:pPr>
              <a:t>05.03.2011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05756-9D0C-48D9-92A0-4514F583E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2C973-9785-4787-9FEE-69F4B2E3099D}" type="datetimeFigureOut">
              <a:rPr lang="ru-RU"/>
              <a:pPr>
                <a:defRPr/>
              </a:pPr>
              <a:t>05.03.2011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D8815-2E68-459A-91C2-33D291D3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5A2FB-48F0-4A83-AF01-B1C53BA18B00}" type="datetimeFigureOut">
              <a:rPr lang="ru-RU"/>
              <a:pPr>
                <a:defRPr/>
              </a:pPr>
              <a:t>05.03.2011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21733-C36A-494C-A118-C958E5F79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B4180-041C-451A-8054-69911E998F56}" type="datetimeFigureOut">
              <a:rPr lang="ru-RU"/>
              <a:pPr>
                <a:defRPr/>
              </a:pPr>
              <a:t>05.03.2011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B3D20-71D9-4402-B373-FE6F571F2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C8CB4-1BB7-4E36-8A94-E23459C79A17}" type="datetimeFigureOut">
              <a:rPr lang="ru-RU"/>
              <a:pPr>
                <a:defRPr/>
              </a:pPr>
              <a:t>05.03.2011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45F29-C031-4AC4-B6BE-6BB3E8F339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C7E69-F4A0-469C-9DE6-CD8402E83213}" type="datetimeFigureOut">
              <a:rPr lang="ru-RU"/>
              <a:pPr>
                <a:defRPr/>
              </a:pPr>
              <a:t>05.03.2011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4A25A-849D-42D7-9136-CA5EC5BF2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2A60D-4397-4A8C-8096-0441AA8DEB0E}" type="datetimeFigureOut">
              <a:rPr lang="ru-RU"/>
              <a:pPr>
                <a:defRPr/>
              </a:pPr>
              <a:t>05.03.2011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CA77-2670-493C-9D78-5CA35F483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7A79B-44E6-43B1-AE2D-85648CC8CE1D}" type="datetimeFigureOut">
              <a:rPr lang="ru-RU"/>
              <a:pPr>
                <a:defRPr/>
              </a:pPr>
              <a:t>05.03.2011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99841-D30D-4963-8B35-FA594A51BB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2F715E08-4A9A-4134-A8B2-7CBF29261EB1}" type="datetimeFigureOut">
              <a:rPr lang="ru-RU"/>
              <a:pPr>
                <a:defRPr/>
              </a:pPr>
              <a:t>05.03.2011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8EAB569B-78D2-4CE7-8711-0F6CAF50C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79" r:id="rId2"/>
    <p:sldLayoutId id="2147483985" r:id="rId3"/>
    <p:sldLayoutId id="2147483980" r:id="rId4"/>
    <p:sldLayoutId id="2147483981" r:id="rId5"/>
    <p:sldLayoutId id="2147483982" r:id="rId6"/>
    <p:sldLayoutId id="2147483986" r:id="rId7"/>
    <p:sldLayoutId id="2147483987" r:id="rId8"/>
    <p:sldLayoutId id="2147483988" r:id="rId9"/>
    <p:sldLayoutId id="2147483983" r:id="rId10"/>
    <p:sldLayoutId id="21474839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boris@blood.ru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dc.gov/nchs/nhis/tobacco/tobbacco_recodes.htm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boris@blood.ru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066800" y="3143248"/>
            <a:ext cx="8077200" cy="167335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>Электронная медицинская карта – </a:t>
            </a:r>
            <a:b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>больше вопросов, чем ответов</a:t>
            </a:r>
            <a:endParaRPr lang="ru-RU" sz="4000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63" y="5157788"/>
            <a:ext cx="7964487" cy="1700212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/>
              <a:t>Зингерман Борис Валентинович (</a:t>
            </a:r>
            <a:r>
              <a:rPr lang="en-US" sz="4800" dirty="0" smtClean="0"/>
              <a:t>boris@blood.ru</a:t>
            </a:r>
            <a:r>
              <a:rPr lang="ru-RU" sz="4800" dirty="0" smtClean="0"/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4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/>
              <a:t>Гематологический </a:t>
            </a:r>
            <a:r>
              <a:rPr lang="ru-RU" sz="4800" dirty="0" smtClean="0"/>
              <a:t>научный центр РАМН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68" name="Group 32"/>
          <p:cNvGraphicFramePr>
            <a:graphicFrameLocks noGrp="1"/>
          </p:cNvGraphicFramePr>
          <p:nvPr/>
        </p:nvGraphicFramePr>
        <p:xfrm>
          <a:off x="0" y="1000125"/>
          <a:ext cx="9144000" cy="5614036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EMR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B7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EHR</a:t>
                      </a:r>
                      <a:endParaRPr kumimoji="0" lang="ru-RU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B7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PHR</a:t>
                      </a:r>
                      <a:endParaRPr kumimoji="0" lang="ru-RU" sz="19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BB76D"/>
                    </a:solidFill>
                  </a:tcPr>
                </a:tc>
              </a:tr>
              <a:tr h="102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ЭМК -  Электронная медицинская  карта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6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ИЭМК - Интегрированная электронная медицинская карта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6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ПЭМК – Персональная электронная медицинская карта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6D4"/>
                    </a:solidFill>
                  </a:tcPr>
                </a:tc>
              </a:tr>
              <a:tr h="102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МИСы</a:t>
                      </a: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, </a:t>
                      </a:r>
                      <a:r>
                        <a:rPr kumimoji="0" lang="ru-RU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ЛИСы</a:t>
                      </a: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, </a:t>
                      </a:r>
                      <a:r>
                        <a:rPr kumimoji="0" lang="ru-RU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РИСы</a:t>
                      </a:r>
                      <a:endParaRPr kumimoji="0" lang="ru-RU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Решения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для</a:t>
                      </a: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 медицинских сетей, региональные 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национальные проекты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Почти отсутствуют в общественном сознании в России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3EB"/>
                    </a:solidFill>
                  </a:tcPr>
                </a:tc>
              </a:tr>
              <a:tr h="1579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Начинают давать пациентам доступ к их личной медицинской информации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6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Обещают доступ для пациентов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6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Полностью ведутся и управляются пациентом на основании информации, поступающей из разных медучреждений 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6D4"/>
                    </a:solidFill>
                  </a:tcPr>
                </a:tc>
              </a:tr>
              <a:tr h="102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У пациентов - множество личных кабинетов, свести все вместе невозможно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Есть в основном вопросы</a:t>
                      </a:r>
                      <a:endParaRPr kumimoji="0" lang="ru-RU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ea typeface="+mn-ea"/>
                          <a:cs typeface="Arial" charset="0"/>
                        </a:rPr>
                        <a:t>Есть идеи</a:t>
                      </a:r>
                      <a:r>
                        <a:rPr kumimoji="0" lang="ru-RU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    </a:t>
                      </a:r>
                      <a:endParaRPr kumimoji="0" lang="ru-RU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3EB"/>
                    </a:solidFill>
                  </a:tcPr>
                </a:tc>
              </a:tr>
              <a:tr h="4683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Все 3 пути надо развивать параллельно.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E6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3 дороги – 3 </a:t>
            </a:r>
            <a:r>
              <a:rPr lang="ru-RU" dirty="0" smtClean="0"/>
              <a:t>слоя ЭМК</a:t>
            </a:r>
            <a:endParaRPr lang="ru-RU" dirty="0"/>
          </a:p>
        </p:txBody>
      </p:sp>
      <p:pic>
        <p:nvPicPr>
          <p:cNvPr id="4" name="Picture 2" descr="s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7430"/>
            <a:ext cx="3000364" cy="3627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Есть мнение….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3214686"/>
            <a:ext cx="8643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Надо просто перевести  международный стандарт и будет нам </a:t>
            </a:r>
            <a:r>
              <a:rPr lang="ru-RU" sz="3200" i="1" dirty="0" err="1" smtClean="0"/>
              <a:t>счастье-е-е-е</a:t>
            </a:r>
            <a:r>
              <a:rPr lang="ru-RU" sz="3200" i="1" dirty="0" smtClean="0"/>
              <a:t>…..</a:t>
            </a:r>
            <a:endParaRPr lang="ru-RU" sz="3200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оно какое счастье!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2000240"/>
            <a:ext cx="892971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Три группы стандартов, разрабатываемых организацией </a:t>
            </a:r>
            <a:r>
              <a:rPr lang="en-US" sz="2800" dirty="0" smtClean="0"/>
              <a:t>HL</a:t>
            </a:r>
            <a:r>
              <a:rPr lang="ru-RU" sz="2800" dirty="0" smtClean="0"/>
              <a:t>7 параллельно и конкурирующих между собой в подходах к обмену медицинской информацией: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HL</a:t>
            </a:r>
            <a:r>
              <a:rPr lang="ru-RU" sz="2800" dirty="0" smtClean="0"/>
              <a:t>7 версии 2 (наиболее популярна версия 2.5); 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HL</a:t>
            </a:r>
            <a:r>
              <a:rPr lang="ru-RU" sz="2800" dirty="0" smtClean="0"/>
              <a:t>7 версии 3; </a:t>
            </a:r>
          </a:p>
          <a:p>
            <a:pPr lvl="1">
              <a:buFont typeface="Arial" pitchFamily="34" charset="0"/>
              <a:buChar char="•"/>
            </a:pPr>
            <a:r>
              <a:rPr lang="en-US" sz="4000" b="1" u="sng" dirty="0" smtClean="0"/>
              <a:t>HL</a:t>
            </a:r>
            <a:r>
              <a:rPr lang="ru-RU" sz="4000" b="1" u="sng" dirty="0" smtClean="0"/>
              <a:t>7 </a:t>
            </a:r>
            <a:r>
              <a:rPr lang="en-US" sz="4000" b="1" u="sng" dirty="0" smtClean="0"/>
              <a:t>CDA</a:t>
            </a:r>
            <a:r>
              <a:rPr lang="ru-RU" sz="4000" b="1" u="sng" dirty="0" smtClean="0"/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Группа стандартов </a:t>
            </a:r>
            <a:r>
              <a:rPr lang="en-US" sz="2800" dirty="0" err="1" smtClean="0"/>
              <a:t>openEHR</a:t>
            </a:r>
            <a:r>
              <a:rPr lang="ru-RU" sz="2800" dirty="0" smtClean="0"/>
              <a:t>, продвигаемых одноименной организацией. </a:t>
            </a:r>
            <a:endParaRPr lang="ru-RU" sz="2800" dirty="0" smtClean="0"/>
          </a:p>
          <a:p>
            <a:pPr lvl="0"/>
            <a:endParaRPr lang="ru-RU" sz="800" dirty="0" smtClean="0"/>
          </a:p>
          <a:p>
            <a:pPr lvl="0"/>
            <a:r>
              <a:rPr lang="ru-RU" sz="2800" dirty="0" smtClean="0"/>
              <a:t>Но все это всего лишь стандарты обмена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50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Степень формализации медицинских данных - ключевая проблема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" y="1500174"/>
            <a:ext cx="91440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Ставится задача наиболее полного сбора медицинской информации о каждом пациенте для предоставления ее врачу </a:t>
            </a:r>
            <a:r>
              <a:rPr lang="ru-RU" sz="1400" dirty="0" smtClean="0"/>
              <a:t>(заинтересованному и имеющему право) для улучшения лечебно-диагностического процесса вне зависимости от того в каком медицинском учреждении работает данный врач. </a:t>
            </a:r>
            <a:r>
              <a:rPr lang="ru-RU" dirty="0" smtClean="0"/>
              <a:t>В этом случае можно минимально формализовать саму медицинскую информацию (все равно врач прочтет ее глазами), но очень аккуратно прописать "конверт" для этой информации (</a:t>
            </a:r>
            <a:r>
              <a:rPr lang="ru-RU" sz="1400" dirty="0" smtClean="0"/>
              <a:t>ее автор и источник, дата, медицинское учреждение, идентификаторы, подписи, доступ и др.). Если у этой информации есть какие-то формализованные и закодированные элементы (построенные в той медицинской информационной системе, где информация создавалась), то их хорошо бы сохранить для тех организаций, которые сумеют ими воспользоваться. Другие врачи и медицинские учреждения смогут воспользоваться текстовой неформализованной информацией. </a:t>
            </a:r>
            <a:endParaRPr lang="ru-RU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Информация собирается для агрегирования, учёта, статистической отчетности и  анализа. Эти функции могут быть применены только к четко структурированной и закодированной информации. </a:t>
            </a:r>
            <a:r>
              <a:rPr lang="ru-RU" sz="1400" dirty="0" smtClean="0"/>
              <a:t>Все, что не было закодировано на основе предварительно созданных справочников и классификаторов, не поддается учёту и анализу. </a:t>
            </a:r>
            <a:r>
              <a:rPr lang="ru-RU" dirty="0" smtClean="0"/>
              <a:t>Для этого подхода надо четко сформулировать список обрабатываемых полей. Создание и поддержание сквозных (от федерального и регионального уровней, до уровня ЛПУ) единых медицинских справочников и классификаторов являются принципиально сложной организационно-методической задачей. </a:t>
            </a:r>
            <a:r>
              <a:rPr lang="ru-RU" u="sng" dirty="0" smtClean="0"/>
              <a:t>Кроме того, сбор учетной и статистической информации начнет приносить свои плоды только после массового внедрения и полного информационного охвата.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Проблемы для стандарта ИЭМК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9001156" cy="4625975"/>
          </a:xfrm>
        </p:spPr>
        <p:txBody>
          <a:bodyPr/>
          <a:lstStyle/>
          <a:p>
            <a:r>
              <a:rPr lang="ru-RU" sz="2800" dirty="0" smtClean="0"/>
              <a:t>Обмен данными (регламент)</a:t>
            </a:r>
          </a:p>
          <a:p>
            <a:r>
              <a:rPr lang="ru-RU" sz="2800" dirty="0" smtClean="0"/>
              <a:t>Идентификация пациентов</a:t>
            </a:r>
          </a:p>
          <a:p>
            <a:r>
              <a:rPr lang="ru-RU" sz="2800" dirty="0" smtClean="0"/>
              <a:t>Жизненный цикл данных</a:t>
            </a:r>
            <a:r>
              <a:rPr lang="ru-RU" sz="1400" dirty="0" smtClean="0"/>
              <a:t>(корректировка, удаление , </a:t>
            </a:r>
            <a:r>
              <a:rPr lang="ru-RU" sz="1400" dirty="0" err="1" smtClean="0"/>
              <a:t>версионность</a:t>
            </a:r>
            <a:r>
              <a:rPr lang="ru-RU" sz="1400" dirty="0" smtClean="0"/>
              <a:t>?</a:t>
            </a:r>
            <a:r>
              <a:rPr lang="ru-RU" sz="1400" dirty="0" smtClean="0"/>
              <a:t>)</a:t>
            </a:r>
            <a:endParaRPr lang="ru-RU" sz="1200" dirty="0" smtClean="0"/>
          </a:p>
          <a:p>
            <a:r>
              <a:rPr lang="ru-RU" sz="2800" dirty="0" smtClean="0"/>
              <a:t>Права </a:t>
            </a:r>
            <a:r>
              <a:rPr lang="ru-RU" sz="2800" dirty="0" smtClean="0"/>
              <a:t>доступа </a:t>
            </a:r>
            <a:r>
              <a:rPr lang="ru-RU" sz="1400" dirty="0" smtClean="0"/>
              <a:t>(и идентификация врачей</a:t>
            </a:r>
            <a:r>
              <a:rPr lang="ru-RU" sz="1400" dirty="0" smtClean="0"/>
              <a:t>)</a:t>
            </a:r>
          </a:p>
          <a:p>
            <a:r>
              <a:rPr lang="ru-RU" sz="2800" dirty="0" smtClean="0"/>
              <a:t>Безопасность и защита </a:t>
            </a:r>
            <a:r>
              <a:rPr lang="ru-RU" sz="2800" dirty="0" err="1" smtClean="0"/>
              <a:t>перс.данных</a:t>
            </a:r>
            <a:endParaRPr lang="ru-RU" sz="2800" dirty="0" smtClean="0"/>
          </a:p>
          <a:p>
            <a:r>
              <a:rPr lang="ru-RU" sz="2800" dirty="0" smtClean="0"/>
              <a:t>Права пациентов (в том числе права доступа)</a:t>
            </a:r>
          </a:p>
          <a:p>
            <a:r>
              <a:rPr lang="ru-RU" sz="2800" dirty="0" smtClean="0"/>
              <a:t>Аудит доступа </a:t>
            </a:r>
            <a:endParaRPr lang="ru-RU" sz="2800" dirty="0" smtClean="0"/>
          </a:p>
          <a:p>
            <a:r>
              <a:rPr lang="ru-RU" sz="2800" dirty="0" smtClean="0"/>
              <a:t>Процедуры архивного хранения </a:t>
            </a:r>
            <a:r>
              <a:rPr lang="ru-RU" sz="1200" dirty="0" smtClean="0"/>
              <a:t>(сроки хранения)</a:t>
            </a:r>
            <a:endParaRPr lang="ru-RU" sz="1200" dirty="0" smtClean="0"/>
          </a:p>
          <a:p>
            <a:r>
              <a:rPr lang="ru-RU" sz="2800" dirty="0" smtClean="0"/>
              <a:t>Статус документов </a:t>
            </a:r>
            <a:r>
              <a:rPr lang="ru-RU" sz="1400" dirty="0" smtClean="0"/>
              <a:t>и выдача официальных копий документов из ИЭМК</a:t>
            </a:r>
            <a:endParaRPr lang="ru-RU" sz="1400" dirty="0" smtClean="0"/>
          </a:p>
          <a:p>
            <a:r>
              <a:rPr lang="ru-RU" sz="2800" dirty="0" smtClean="0"/>
              <a:t>Взаимодействия между разными ИЭМК </a:t>
            </a:r>
            <a:r>
              <a:rPr lang="ru-RU" sz="1600" dirty="0" smtClean="0"/>
              <a:t>и обработка запросов</a:t>
            </a:r>
          </a:p>
          <a:p>
            <a:r>
              <a:rPr lang="ru-RU" sz="2800" dirty="0" smtClean="0"/>
              <a:t>Регламент гарантированной работы </a:t>
            </a:r>
            <a:r>
              <a:rPr lang="ru-RU" sz="1400" dirty="0" smtClean="0"/>
              <a:t>(и обеспечение бесперебойной  работы) </a:t>
            </a:r>
          </a:p>
          <a:p>
            <a:r>
              <a:rPr lang="ru-RU" sz="2800" dirty="0" smtClean="0"/>
              <a:t>Процедуры информирования пользователей</a:t>
            </a:r>
            <a:endParaRPr lang="ru-RU" sz="28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118872"/>
            <a:ext cx="8405842" cy="1636776"/>
          </a:xfrm>
        </p:spPr>
        <p:txBody>
          <a:bodyPr/>
          <a:lstStyle/>
          <a:p>
            <a:r>
              <a:rPr lang="ru-RU" dirty="0" smtClean="0"/>
              <a:t>Больше вопросов, чем ответов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1828800"/>
            <a:ext cx="9144000" cy="600068"/>
          </a:xfrm>
        </p:spPr>
        <p:txBody>
          <a:bodyPr/>
          <a:lstStyle/>
          <a:p>
            <a:pPr algn="ctr"/>
            <a:r>
              <a:rPr lang="ru-RU" sz="2800" dirty="0" smtClean="0"/>
              <a:t>Но если есть вопросы, то можно начать на них отвечать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515159" y="2857496"/>
            <a:ext cx="2056973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3900" b="1" dirty="0" smtClean="0"/>
              <a:t>?</a:t>
            </a:r>
            <a:endParaRPr lang="ru-RU" sz="239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s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504825"/>
            <a:ext cx="4575176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 descr="s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504825"/>
            <a:ext cx="4575175" cy="6453188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 rot="-1673497">
            <a:off x="977900" y="4221163"/>
            <a:ext cx="2968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утвержден 27.12.2006 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вступил в силу 01.01.2008</a:t>
            </a:r>
          </a:p>
        </p:txBody>
      </p:sp>
      <p:sp>
        <p:nvSpPr>
          <p:cNvPr id="31749" name="Freeform 5"/>
          <p:cNvSpPr>
            <a:spLocks/>
          </p:cNvSpPr>
          <p:nvPr/>
        </p:nvSpPr>
        <p:spPr bwMode="auto">
          <a:xfrm>
            <a:off x="2914650" y="1492250"/>
            <a:ext cx="1128713" cy="1073150"/>
          </a:xfrm>
          <a:custGeom>
            <a:avLst/>
            <a:gdLst>
              <a:gd name="T0" fmla="*/ 2147483647 w 711"/>
              <a:gd name="T1" fmla="*/ 2147483647 h 676"/>
              <a:gd name="T2" fmla="*/ 2147483647 w 711"/>
              <a:gd name="T3" fmla="*/ 2147483647 h 676"/>
              <a:gd name="T4" fmla="*/ 2147483647 w 711"/>
              <a:gd name="T5" fmla="*/ 2147483647 h 676"/>
              <a:gd name="T6" fmla="*/ 2147483647 w 711"/>
              <a:gd name="T7" fmla="*/ 2147483647 h 676"/>
              <a:gd name="T8" fmla="*/ 2147483647 w 711"/>
              <a:gd name="T9" fmla="*/ 2147483647 h 676"/>
              <a:gd name="T10" fmla="*/ 2147483647 w 711"/>
              <a:gd name="T11" fmla="*/ 2147483647 h 676"/>
              <a:gd name="T12" fmla="*/ 2147483647 w 711"/>
              <a:gd name="T13" fmla="*/ 2147483647 h 676"/>
              <a:gd name="T14" fmla="*/ 2147483647 w 711"/>
              <a:gd name="T15" fmla="*/ 2147483647 h 676"/>
              <a:gd name="T16" fmla="*/ 2147483647 w 711"/>
              <a:gd name="T17" fmla="*/ 2147483647 h 676"/>
              <a:gd name="T18" fmla="*/ 2147483647 w 711"/>
              <a:gd name="T19" fmla="*/ 2147483647 h 676"/>
              <a:gd name="T20" fmla="*/ 2147483647 w 711"/>
              <a:gd name="T21" fmla="*/ 2147483647 h 676"/>
              <a:gd name="T22" fmla="*/ 2147483647 w 711"/>
              <a:gd name="T23" fmla="*/ 2147483647 h 676"/>
              <a:gd name="T24" fmla="*/ 2147483647 w 711"/>
              <a:gd name="T25" fmla="*/ 2147483647 h 676"/>
              <a:gd name="T26" fmla="*/ 2147483647 w 711"/>
              <a:gd name="T27" fmla="*/ 2147483647 h 676"/>
              <a:gd name="T28" fmla="*/ 2147483647 w 711"/>
              <a:gd name="T29" fmla="*/ 0 h 67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11"/>
              <a:gd name="T46" fmla="*/ 0 h 676"/>
              <a:gd name="T47" fmla="*/ 711 w 711"/>
              <a:gd name="T48" fmla="*/ 676 h 67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11" h="676">
                <a:moveTo>
                  <a:pt x="251" y="150"/>
                </a:moveTo>
                <a:cubicBezTo>
                  <a:pt x="210" y="157"/>
                  <a:pt x="181" y="170"/>
                  <a:pt x="142" y="184"/>
                </a:cubicBezTo>
                <a:cubicBezTo>
                  <a:pt x="97" y="220"/>
                  <a:pt x="50" y="243"/>
                  <a:pt x="17" y="292"/>
                </a:cubicBezTo>
                <a:cubicBezTo>
                  <a:pt x="0" y="346"/>
                  <a:pt x="5" y="318"/>
                  <a:pt x="17" y="417"/>
                </a:cubicBezTo>
                <a:cubicBezTo>
                  <a:pt x="17" y="421"/>
                  <a:pt x="29" y="549"/>
                  <a:pt x="51" y="576"/>
                </a:cubicBezTo>
                <a:cubicBezTo>
                  <a:pt x="107" y="645"/>
                  <a:pt x="226" y="666"/>
                  <a:pt x="309" y="676"/>
                </a:cubicBezTo>
                <a:cubicBezTo>
                  <a:pt x="453" y="667"/>
                  <a:pt x="451" y="669"/>
                  <a:pt x="560" y="618"/>
                </a:cubicBezTo>
                <a:cubicBezTo>
                  <a:pt x="625" y="553"/>
                  <a:pt x="542" y="631"/>
                  <a:pt x="618" y="576"/>
                </a:cubicBezTo>
                <a:cubicBezTo>
                  <a:pt x="646" y="556"/>
                  <a:pt x="665" y="519"/>
                  <a:pt x="685" y="493"/>
                </a:cubicBezTo>
                <a:cubicBezTo>
                  <a:pt x="705" y="409"/>
                  <a:pt x="711" y="329"/>
                  <a:pt x="693" y="242"/>
                </a:cubicBezTo>
                <a:cubicBezTo>
                  <a:pt x="682" y="187"/>
                  <a:pt x="597" y="145"/>
                  <a:pt x="551" y="125"/>
                </a:cubicBezTo>
                <a:cubicBezTo>
                  <a:pt x="527" y="115"/>
                  <a:pt x="500" y="111"/>
                  <a:pt x="476" y="100"/>
                </a:cubicBezTo>
                <a:cubicBezTo>
                  <a:pt x="418" y="73"/>
                  <a:pt x="380" y="56"/>
                  <a:pt x="318" y="42"/>
                </a:cubicBezTo>
                <a:cubicBezTo>
                  <a:pt x="270" y="31"/>
                  <a:pt x="297" y="37"/>
                  <a:pt x="251" y="17"/>
                </a:cubicBezTo>
                <a:cubicBezTo>
                  <a:pt x="235" y="10"/>
                  <a:pt x="201" y="0"/>
                  <a:pt x="201" y="0"/>
                </a:cubicBezTo>
              </a:path>
            </a:pathLst>
          </a:custGeom>
          <a:noFill/>
          <a:ln w="34925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195513" y="4868863"/>
            <a:ext cx="23971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</a:rPr>
              <a:t>Разработан в Гематологическом научном центре РАМН</a:t>
            </a:r>
          </a:p>
        </p:txBody>
      </p:sp>
      <p:sp>
        <p:nvSpPr>
          <p:cNvPr id="31751" name="Freeform 7"/>
          <p:cNvSpPr>
            <a:spLocks/>
          </p:cNvSpPr>
          <p:nvPr/>
        </p:nvSpPr>
        <p:spPr bwMode="auto">
          <a:xfrm>
            <a:off x="1282700" y="3357563"/>
            <a:ext cx="1895475" cy="358775"/>
          </a:xfrm>
          <a:custGeom>
            <a:avLst/>
            <a:gdLst>
              <a:gd name="T0" fmla="*/ 2147483647 w 1194"/>
              <a:gd name="T1" fmla="*/ 0 h 226"/>
              <a:gd name="T2" fmla="*/ 2147483647 w 1194"/>
              <a:gd name="T3" fmla="*/ 2147483647 h 226"/>
              <a:gd name="T4" fmla="*/ 2147483647 w 1194"/>
              <a:gd name="T5" fmla="*/ 2147483647 h 226"/>
              <a:gd name="T6" fmla="*/ 2147483647 w 1194"/>
              <a:gd name="T7" fmla="*/ 2147483647 h 226"/>
              <a:gd name="T8" fmla="*/ 2147483647 w 1194"/>
              <a:gd name="T9" fmla="*/ 0 h 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94"/>
              <a:gd name="T16" fmla="*/ 0 h 226"/>
              <a:gd name="T17" fmla="*/ 1194 w 1194"/>
              <a:gd name="T18" fmla="*/ 226 h 2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94" h="226">
                <a:moveTo>
                  <a:pt x="167" y="0"/>
                </a:moveTo>
                <a:cubicBezTo>
                  <a:pt x="83" y="49"/>
                  <a:pt x="0" y="98"/>
                  <a:pt x="76" y="136"/>
                </a:cubicBezTo>
                <a:cubicBezTo>
                  <a:pt x="152" y="174"/>
                  <a:pt x="447" y="226"/>
                  <a:pt x="621" y="226"/>
                </a:cubicBezTo>
                <a:cubicBezTo>
                  <a:pt x="795" y="226"/>
                  <a:pt x="1044" y="174"/>
                  <a:pt x="1119" y="136"/>
                </a:cubicBezTo>
                <a:cubicBezTo>
                  <a:pt x="1194" y="98"/>
                  <a:pt x="1081" y="23"/>
                  <a:pt x="1074" y="0"/>
                </a:cubicBezTo>
              </a:path>
            </a:pathLst>
          </a:custGeom>
          <a:noFill/>
          <a:ln w="41275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-28575" y="73025"/>
            <a:ext cx="9064625" cy="41549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100" dirty="0" smtClean="0">
                <a:solidFill>
                  <a:srgbClr val="FF3300"/>
                </a:solidFill>
              </a:rPr>
              <a:t>Предложение – создать новый стандарт на базе существующего</a:t>
            </a:r>
            <a:endParaRPr lang="ru-RU" sz="2100" dirty="0">
              <a:solidFill>
                <a:srgbClr val="FF3300"/>
              </a:solidFill>
            </a:endParaRPr>
          </a:p>
        </p:txBody>
      </p:sp>
      <p:sp>
        <p:nvSpPr>
          <p:cNvPr id="31753" name="Text Box 10"/>
          <p:cNvSpPr txBox="1">
            <a:spLocks noChangeArrowheads="1"/>
          </p:cNvSpPr>
          <p:nvPr/>
        </p:nvSpPr>
        <p:spPr bwMode="auto">
          <a:xfrm>
            <a:off x="4859338" y="3500438"/>
            <a:ext cx="4176712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66"/>
                </a:solidFill>
              </a:rPr>
              <a:t>Намечен пересмотр стандарта.</a:t>
            </a:r>
          </a:p>
          <a:p>
            <a:r>
              <a:rPr lang="ru-RU" sz="2000" b="1">
                <a:solidFill>
                  <a:srgbClr val="FF0066"/>
                </a:solidFill>
              </a:rPr>
              <a:t>Основная причина – </a:t>
            </a:r>
          </a:p>
          <a:p>
            <a:r>
              <a:rPr lang="ru-RU" sz="2000" b="1">
                <a:solidFill>
                  <a:srgbClr val="FF0066"/>
                </a:solidFill>
              </a:rPr>
              <a:t>согласование терминологии</a:t>
            </a:r>
            <a:r>
              <a:rPr lang="en-US" sz="2000" b="1">
                <a:solidFill>
                  <a:srgbClr val="FF0066"/>
                </a:solidFill>
              </a:rPr>
              <a:t>.</a:t>
            </a:r>
            <a:endParaRPr lang="ru-RU" sz="2000" b="1">
              <a:solidFill>
                <a:srgbClr val="FF0066"/>
              </a:solidFill>
            </a:endParaRPr>
          </a:p>
          <a:p>
            <a:r>
              <a:rPr lang="ru-RU" sz="2000" b="1">
                <a:solidFill>
                  <a:srgbClr val="FF0066"/>
                </a:solidFill>
              </a:rPr>
              <a:t>Приглашаем всех желающих представить любые конструктивные предложения </a:t>
            </a:r>
            <a:r>
              <a:rPr lang="en-US" sz="2000" b="1">
                <a:solidFill>
                  <a:srgbClr val="FF0066"/>
                </a:solidFill>
                <a:hlinkClick r:id="rId4"/>
              </a:rPr>
              <a:t>boris@blood.ru</a:t>
            </a:r>
            <a:endParaRPr lang="en-US" sz="2000" b="1">
              <a:solidFill>
                <a:srgbClr val="FF0066"/>
              </a:solidFill>
            </a:endParaRPr>
          </a:p>
          <a:p>
            <a:r>
              <a:rPr lang="en-US" sz="2000" b="1">
                <a:solidFill>
                  <a:srgbClr val="FF0066"/>
                </a:solidFill>
              </a:rPr>
              <a:t>(495) 612-44-92</a:t>
            </a:r>
            <a:endParaRPr lang="ru-RU" sz="2000" b="1">
              <a:solidFill>
                <a:srgbClr val="FF0066"/>
              </a:solidFill>
            </a:endParaRPr>
          </a:p>
        </p:txBody>
      </p:sp>
      <p:sp>
        <p:nvSpPr>
          <p:cNvPr id="31754" name="Text Box 11"/>
          <p:cNvSpPr txBox="1">
            <a:spLocks noChangeArrowheads="1"/>
          </p:cNvSpPr>
          <p:nvPr/>
        </p:nvSpPr>
        <p:spPr bwMode="auto">
          <a:xfrm>
            <a:off x="250825" y="2728913"/>
            <a:ext cx="4052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66"/>
                </a:solidFill>
              </a:rPr>
              <a:t>Электронная медицинская карта?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Meaningful </a:t>
            </a:r>
            <a:r>
              <a:rPr lang="en-US" dirty="0" smtClean="0"/>
              <a:t>Use</a:t>
            </a:r>
            <a:r>
              <a:rPr lang="ru-RU" dirty="0" smtClean="0"/>
              <a:t> в США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1571612"/>
            <a:ext cx="892971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Первый этап </a:t>
            </a:r>
            <a:r>
              <a:rPr lang="ru-RU" dirty="0" smtClean="0"/>
              <a:t>ориентирован на создание функциональных возможностей электронного сбора медицинской информации в структурированном виде, формирование основ информационного обмена медицинскими данными (структурированными и неструктурированными) для обеспечения преемственности лечения, создание элементов поддержки принятия врачебных решений</a:t>
            </a:r>
            <a:r>
              <a:rPr lang="ru-RU" dirty="0" smtClean="0"/>
              <a:t>. (требования опубликованы в июле 2010)</a:t>
            </a:r>
            <a:endParaRPr lang="ru-RU" dirty="0" smtClean="0"/>
          </a:p>
          <a:p>
            <a:r>
              <a:rPr lang="ru-RU" b="1" dirty="0" smtClean="0"/>
              <a:t>На втором этапе </a:t>
            </a:r>
            <a:r>
              <a:rPr lang="ru-RU" dirty="0" smtClean="0"/>
              <a:t>акцент будет сделан на обмен структурированными медицинскими данными (электронными направлениями, результатами лабораторных анализов и диагностических исследований, цифровыми медицинскими изображениями</a:t>
            </a:r>
            <a:r>
              <a:rPr lang="ru-RU" dirty="0" smtClean="0"/>
              <a:t>).</a:t>
            </a:r>
            <a:r>
              <a:rPr lang="ru-RU" dirty="0" smtClean="0"/>
              <a:t> (требования к концу </a:t>
            </a:r>
            <a:r>
              <a:rPr lang="ru-RU" dirty="0" smtClean="0"/>
              <a:t>2011 </a:t>
            </a:r>
            <a:r>
              <a:rPr lang="ru-RU" dirty="0" smtClean="0"/>
              <a:t>года)</a:t>
            </a:r>
          </a:p>
          <a:p>
            <a:r>
              <a:rPr lang="ru-RU" b="1" dirty="0" smtClean="0"/>
              <a:t>На третьем </a:t>
            </a:r>
            <a:r>
              <a:rPr lang="ru-RU" dirty="0" smtClean="0"/>
              <a:t>этапе предполагается уделить основное внимание системам поддержки принятия врачебных решений и средствам «самоуправления здоровьем», ориентированным на пациентов, а также созданию всеобъемлющей системы «</a:t>
            </a:r>
            <a:r>
              <a:rPr lang="ru-RU" dirty="0" err="1" smtClean="0"/>
              <a:t>пациенто-центрированного</a:t>
            </a:r>
            <a:r>
              <a:rPr lang="ru-RU" dirty="0" smtClean="0"/>
              <a:t>» информационного обмена в здравоохранении</a:t>
            </a:r>
            <a:r>
              <a:rPr lang="ru-RU" dirty="0" smtClean="0"/>
              <a:t>. (требования к концу 2013 года)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1-го этапа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401226"/>
          <a:ext cx="9144000" cy="5385360"/>
        </p:xfrm>
        <a:graphic>
          <a:graphicData uri="http://schemas.openxmlformats.org/drawingml/2006/table">
            <a:tbl>
              <a:tblPr/>
              <a:tblGrid>
                <a:gridCol w="4122296"/>
                <a:gridCol w="3672590"/>
                <a:gridCol w="1349114"/>
              </a:tblGrid>
              <a:tr h="64791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b="1" kern="1200" dirty="0">
                          <a:latin typeface="Times New Roman"/>
                          <a:ea typeface="Calibri"/>
                        </a:rPr>
                        <a:t>Требование</a:t>
                      </a:r>
                      <a:endParaRPr lang="ru-RU" sz="1000" kern="1200" dirty="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b="1" kern="1200" dirty="0">
                          <a:latin typeface="Times New Roman"/>
                          <a:ea typeface="Calibri"/>
                        </a:rPr>
                        <a:t>Критерий соответствия</a:t>
                      </a:r>
                      <a:br>
                        <a:rPr lang="ru-RU" sz="1000" b="1" kern="1200" dirty="0">
                          <a:latin typeface="Times New Roman"/>
                          <a:ea typeface="Calibri"/>
                        </a:rPr>
                      </a:br>
                      <a:r>
                        <a:rPr lang="ru-RU" sz="1000" b="1" kern="1200" dirty="0">
                          <a:latin typeface="Times New Roman"/>
                          <a:ea typeface="Calibri"/>
                        </a:rPr>
                        <a:t> (измеримый)</a:t>
                      </a:r>
                      <a:endParaRPr lang="ru-RU" sz="1000" kern="1200" dirty="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b="1" kern="1200">
                          <a:latin typeface="Times New Roman"/>
                          <a:ea typeface="Calibri"/>
                        </a:rPr>
                        <a:t>Рекомендованные стандарты и классификаторы</a:t>
                      </a:r>
                      <a:endParaRPr lang="ru-RU" sz="1000" kern="120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70">
                <a:tc grid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b="1" kern="1200" dirty="0">
                          <a:latin typeface="Times New Roman"/>
                          <a:ea typeface="Calibri"/>
                        </a:rPr>
                        <a:t>Обязательные требования</a:t>
                      </a:r>
                      <a:endParaRPr lang="ru-RU" sz="1600" kern="1200" dirty="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985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1. Ведение демографических данных пациентов (пол, раса, национальность, дата рождения, родной язык, и для больниц – дата и предварительная причина смерти)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Для более 50% пациентов демо­графические данные сохранены в структурированном виде.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kern="1200" dirty="0">
                          <a:latin typeface="Times New Roman"/>
                          <a:ea typeface="Calibri"/>
                        </a:rPr>
                        <a:t>Коды расы и этнического происхождения </a:t>
                      </a:r>
                      <a:r>
                        <a:rPr lang="en-US" sz="1000" kern="1200" dirty="0">
                          <a:latin typeface="Times New Roman"/>
                          <a:ea typeface="Calibri"/>
                        </a:rPr>
                        <a:t>OMB</a:t>
                      </a:r>
                      <a:endParaRPr lang="ru-RU" sz="1000" kern="1200" dirty="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85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>
                          <a:latin typeface="Times New Roman"/>
                          <a:ea typeface="Calibri"/>
                        </a:rPr>
                        <a:t>2. Регистрация основных показателей состояния  пациентов и ведение графиков их изменения (рост, вес, кровяное давление индекс массы тела, росто-весовая кривая для детей)</a:t>
                      </a:r>
                      <a:r>
                        <a:rPr lang="ru-RU" sz="1200" kern="12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OTNEJMScalaSansLF"/>
                        </a:rPr>
                        <a:t> </a:t>
                      </a:r>
                      <a:endParaRPr lang="ru-RU" sz="1600" kern="120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Для более 50% пациентов старше 2 лет регистрируется рост, вес и кровяное давление в виде структурированных данных.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900" kern="0">
                          <a:latin typeface="Melior"/>
                          <a:ea typeface="Times New Roman"/>
                          <a:cs typeface="Melior"/>
                        </a:rPr>
                        <a:t>SNOMED–CT</a:t>
                      </a:r>
                      <a:endParaRPr lang="ru-RU" sz="1000" kern="120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91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>
                          <a:latin typeface="Times New Roman"/>
                          <a:ea typeface="Calibri"/>
                        </a:rPr>
                        <a:t>3. Ведение актуального списка текущих диагнозов пациента 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Более 80% пациентов имеют хотя бы один диагноз, записанный в структурированном виде.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900" kern="0">
                          <a:latin typeface="Melior"/>
                          <a:ea typeface="Times New Roman"/>
                          <a:cs typeface="Melior"/>
                        </a:rPr>
                        <a:t>ICD–9–CM</a:t>
                      </a:r>
                      <a:endParaRPr lang="ru-RU" sz="1000" kern="1200">
                        <a:latin typeface="Times New Roman"/>
                        <a:ea typeface="Calibri"/>
                      </a:endParaRPr>
                    </a:p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900" kern="0">
                          <a:latin typeface="Melior"/>
                          <a:ea typeface="Times New Roman"/>
                          <a:cs typeface="Melior"/>
                        </a:rPr>
                        <a:t>SNOMED–CT</a:t>
                      </a:r>
                      <a:endParaRPr lang="ru-RU" sz="1000" kern="120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91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>
                          <a:latin typeface="Times New Roman"/>
                          <a:ea typeface="Calibri"/>
                        </a:rPr>
                        <a:t>4. Ведение списка лекарств, принимаемых пациентом.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Более 80% пациентов имеют хотя бы одну запись в структурированном виде (о принимаемых лекарствах).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91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>
                          <a:latin typeface="Times New Roman"/>
                          <a:ea typeface="Calibri"/>
                        </a:rPr>
                        <a:t>5. Ведение актуального списка лекарственных аллергий (непереносимости).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Более 80% пациентов имеют хотя бы одну запись в структурированном виде (о лекарственных аллергиях).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1-го этапа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571612"/>
          <a:ext cx="8786874" cy="5143537"/>
        </p:xfrm>
        <a:graphic>
          <a:graphicData uri="http://schemas.openxmlformats.org/drawingml/2006/table">
            <a:tbl>
              <a:tblPr/>
              <a:tblGrid>
                <a:gridCol w="3643338"/>
                <a:gridCol w="4000528"/>
                <a:gridCol w="1143008"/>
              </a:tblGrid>
              <a:tr h="92123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6. Регистрация статуса курения для пациентов 13 лет и старше.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>
                          <a:latin typeface="Times New Roman"/>
                          <a:ea typeface="Calibri"/>
                        </a:rPr>
                        <a:t>У более чем 50% пациентов 13 лет и старше зафиксирован статус курения в структурированном виде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kern="1200">
                          <a:latin typeface="Times New Roman"/>
                          <a:ea typeface="Calibri"/>
                        </a:rPr>
                        <a:t>Коды статуса курения: </a:t>
                      </a:r>
                      <a:r>
                        <a:rPr lang="ru-RU" sz="1000" u="sng" kern="120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hlinkClick r:id="rId2"/>
                        </a:rPr>
                        <a:t>http://www.cdc.gov/nchs/nhis/tobacco/tob</a:t>
                      </a:r>
                      <a:r>
                        <a:rPr lang="en-US" sz="1000" u="sng" kern="120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hlinkClick r:id="rId2"/>
                        </a:rPr>
                        <a:t>b</a:t>
                      </a:r>
                      <a:r>
                        <a:rPr lang="ru-RU" sz="1000" u="sng" kern="120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hlinkClick r:id="rId2"/>
                        </a:rPr>
                        <a:t>acco_recodes.htm</a:t>
                      </a:r>
                      <a:r>
                        <a:rPr lang="ru-RU" sz="1000" kern="1200">
                          <a:latin typeface="Times New Roman"/>
                          <a:ea typeface="Calibri"/>
                        </a:rPr>
                        <a:t> 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923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7. Для практикующих медицинских работников – запись заключения по результатам каждого визита пациента 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Для больниц – создание по запросу электронной копии выписки.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Для практикующих медицинских работников – регистрация заключения по результатам более чем 50% амбулаторных визитов в течение 3-х рабочих дней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Для больниц – выдача электронной копии выписки  более 50% пациентов, запросивших ее. 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000" kern="120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307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>
                          <a:latin typeface="Times New Roman"/>
                          <a:ea typeface="Calibri"/>
                        </a:rPr>
                        <a:t>8. Выдача пациенту по его требованию электронной копии выписки о состоянии его здоровья (включающей результаты диагностических исследований, списки диагнозов, назначенных лекарств, лекарственных противопоказаний, </a:t>
                      </a:r>
                      <a:r>
                        <a:rPr lang="en-US" sz="1600" kern="1200">
                          <a:latin typeface="Times New Roman"/>
                          <a:ea typeface="Calibri"/>
                        </a:rPr>
                        <a:t>a </a:t>
                      </a:r>
                      <a:r>
                        <a:rPr lang="ru-RU" sz="1600" kern="1200">
                          <a:latin typeface="Times New Roman"/>
                          <a:ea typeface="Calibri"/>
                        </a:rPr>
                        <a:t>для больниц также список выполненных процедур и манипуляций). 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Более 50% пациентов, запросивших электронную копию, получили ее в течение 3-х рабочих дней.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200" dirty="0">
                          <a:latin typeface="Times New Roman"/>
                          <a:ea typeface="Calibri"/>
                        </a:rPr>
                        <a:t>HL7 CCD </a:t>
                      </a:r>
                      <a:endParaRPr lang="ru-RU" sz="1000" kern="1200" dirty="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Партия и правительство требует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Решением Совета при Президенте Российской Федерации по развитию информационного общества в Российской Федерации (от 22.12.2010</a:t>
            </a:r>
            <a:r>
              <a:rPr lang="ru-RU" sz="2800" dirty="0" smtClean="0"/>
              <a:t>) МЗСР</a:t>
            </a:r>
            <a:r>
              <a:rPr lang="en-US" sz="2800" dirty="0" smtClean="0"/>
              <a:t> </a:t>
            </a:r>
            <a:r>
              <a:rPr lang="ru-RU" sz="2800" dirty="0" smtClean="0"/>
              <a:t>РФ к 01.04.2011:</a:t>
            </a:r>
            <a:endParaRPr lang="ru-RU" sz="2800" dirty="0" smtClean="0"/>
          </a:p>
          <a:p>
            <a:pPr>
              <a:buNone/>
            </a:pPr>
            <a:endParaRPr lang="ru-RU" sz="3600" b="1" i="1" dirty="0" smtClean="0"/>
          </a:p>
          <a:p>
            <a:pPr>
              <a:buNone/>
            </a:pPr>
            <a:r>
              <a:rPr lang="ru-RU" sz="3600" b="1" i="1" dirty="0" smtClean="0"/>
              <a:t>3.1. Разработать стандарты </a:t>
            </a:r>
            <a:r>
              <a:rPr lang="ru-RU" sz="3600" b="1" i="1" dirty="0" smtClean="0"/>
              <a:t>ведения электронной медицинской карты пациента и регламентов обмена медицинскими данными</a:t>
            </a:r>
            <a:r>
              <a:rPr lang="ru-RU" sz="3600" b="1" i="1" dirty="0" smtClean="0"/>
              <a:t>.</a:t>
            </a:r>
          </a:p>
          <a:p>
            <a:pPr>
              <a:buNone/>
            </a:pPr>
            <a:r>
              <a:rPr lang="ru-RU" sz="2800" b="1" i="1" dirty="0" smtClean="0"/>
              <a:t>(именно ведения, а не структуры)</a:t>
            </a:r>
            <a:endParaRPr lang="ru-RU" sz="28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1-го этапа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643050"/>
          <a:ext cx="8358246" cy="5186209"/>
        </p:xfrm>
        <a:graphic>
          <a:graphicData uri="http://schemas.openxmlformats.org/drawingml/2006/table">
            <a:tbl>
              <a:tblPr/>
              <a:tblGrid>
                <a:gridCol w="3643338"/>
                <a:gridCol w="2571768"/>
                <a:gridCol w="2143140"/>
              </a:tblGrid>
              <a:tr h="3540289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 dirty="0">
                          <a:latin typeface="Times New Roman"/>
                          <a:ea typeface="Calibri"/>
                        </a:rPr>
                        <a:t>9. Формирование и передача направлений в электронном виде (этот критерий не применим для больниц).</a:t>
                      </a:r>
                    </a:p>
                  </a:txBody>
                  <a:tcPr marL="37096" marR="3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 dirty="0">
                          <a:latin typeface="Times New Roman"/>
                          <a:ea typeface="Calibri"/>
                        </a:rPr>
                        <a:t>Более 40% направлений  передаются в электронном виде с помощью сертифицированной технологии.</a:t>
                      </a:r>
                    </a:p>
                  </a:txBody>
                  <a:tcPr marL="37096" marR="3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kern="0">
                          <a:latin typeface="Melior"/>
                          <a:ea typeface="Times New Roman"/>
                          <a:cs typeface="Melior"/>
                        </a:rPr>
                        <a:t>NCPDP</a:t>
                      </a:r>
                      <a:r>
                        <a:rPr lang="en-US" sz="600" kern="0">
                          <a:latin typeface="Times New Roman"/>
                          <a:ea typeface="Times New Roman"/>
                          <a:cs typeface="Melior"/>
                        </a:rPr>
                        <a:t> </a:t>
                      </a:r>
                      <a:r>
                        <a:rPr lang="en-US" sz="600" kern="0">
                          <a:latin typeface="Melior"/>
                          <a:ea typeface="Times New Roman"/>
                          <a:cs typeface="Melior"/>
                        </a:rPr>
                        <a:t>SCRIPT</a:t>
                      </a:r>
                      <a:r>
                        <a:rPr lang="ru-RU" sz="600" kern="0">
                          <a:latin typeface="Melior"/>
                          <a:ea typeface="Times New Roman"/>
                          <a:cs typeface="Melior"/>
                        </a:rPr>
                        <a:t> 8.1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600" kern="0">
                          <a:latin typeface="Melior"/>
                          <a:ea typeface="Times New Roman"/>
                          <a:cs typeface="Melior"/>
                        </a:rPr>
                        <a:t>NCPDP</a:t>
                      </a:r>
                      <a:r>
                        <a:rPr lang="en-US" sz="600" kern="0">
                          <a:latin typeface="Times New Roman"/>
                          <a:ea typeface="Times New Roman"/>
                          <a:cs typeface="Melior"/>
                        </a:rPr>
                        <a:t> </a:t>
                      </a:r>
                      <a:r>
                        <a:rPr lang="en-US" sz="600" kern="0">
                          <a:latin typeface="Melior"/>
                          <a:ea typeface="Times New Roman"/>
                          <a:cs typeface="Melior"/>
                        </a:rPr>
                        <a:t>SCRIPT </a:t>
                      </a:r>
                      <a:r>
                        <a:rPr lang="ru-RU" sz="600" kern="0">
                          <a:latin typeface="Times New Roman"/>
                          <a:ea typeface="Times New Roman"/>
                          <a:cs typeface="Melior"/>
                        </a:rPr>
                        <a:t>10</a:t>
                      </a:r>
                      <a:r>
                        <a:rPr lang="ru-RU" sz="600" kern="0">
                          <a:latin typeface="Melior"/>
                          <a:ea typeface="Times New Roman"/>
                          <a:cs typeface="Melior"/>
                        </a:rPr>
                        <a:t>.</a:t>
                      </a:r>
                      <a:r>
                        <a:rPr lang="ru-RU" sz="600" kern="0">
                          <a:latin typeface="Times New Roman"/>
                          <a:ea typeface="Times New Roman"/>
                          <a:cs typeface="Melior"/>
                        </a:rPr>
                        <a:t>6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700" kern="1200">
                          <a:latin typeface="Times New Roman"/>
                          <a:ea typeface="Calibri"/>
                        </a:rPr>
                        <a:t>Классификаторы, публикуемые Национальной медицинской библиотекой США в системе Unified Medical Language System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kern="1200">
                          <a:latin typeface="Times New Roman"/>
                          <a:ea typeface="Calibri"/>
                        </a:rPr>
                        <a:t>GS—Gold Standard Alchemy.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kern="1200">
                          <a:latin typeface="Times New Roman"/>
                          <a:ea typeface="Calibri"/>
                        </a:rPr>
                        <a:t>MDDB—Medi-Span Master Drug Data Base.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kern="1200">
                          <a:latin typeface="Times New Roman"/>
                          <a:ea typeface="Calibri"/>
                        </a:rPr>
                        <a:t>MMSL—Multum MediSource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kern="1200">
                          <a:latin typeface="Times New Roman"/>
                          <a:ea typeface="Calibri"/>
                        </a:rPr>
                        <a:t>Lexicon.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kern="1200">
                          <a:latin typeface="Times New Roman"/>
                          <a:ea typeface="Calibri"/>
                        </a:rPr>
                        <a:t>—Micromedex DRUGDEX.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kern="1200">
                          <a:latin typeface="Times New Roman"/>
                          <a:ea typeface="Calibri"/>
                        </a:rPr>
                        <a:t>MSH—Medical Subject Headings (MeSH).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kern="1200">
                          <a:latin typeface="Times New Roman"/>
                          <a:ea typeface="Calibri"/>
                        </a:rPr>
                        <a:t>MTHFDA—FDA National Drug Code Directory.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kern="1200">
                          <a:latin typeface="Times New Roman"/>
                          <a:ea typeface="Calibri"/>
                        </a:rPr>
                        <a:t>MTHSPL—FDA Structured Product Labels.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kern="1200">
                          <a:latin typeface="Times New Roman"/>
                          <a:ea typeface="Calibri"/>
                        </a:rPr>
                        <a:t>NDDF—First DataBank NDDF Plus Source Vocabulary.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kern="1200">
                          <a:latin typeface="Times New Roman"/>
                          <a:ea typeface="Calibri"/>
                        </a:rPr>
                        <a:t>NDFRT—Veterans Health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kern="1200">
                          <a:latin typeface="Times New Roman"/>
                          <a:ea typeface="Calibri"/>
                        </a:rPr>
                        <a:t>Administration National Drug File— Reference Terminology.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700" kern="1200">
                          <a:latin typeface="Times New Roman"/>
                          <a:ea typeface="Calibri"/>
                        </a:rPr>
                        <a:t>—SNOMED Clinical Terms (drug information).</a:t>
                      </a:r>
                      <a:endParaRPr lang="ru-RU" sz="7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700" kern="1200">
                          <a:latin typeface="Times New Roman"/>
                          <a:ea typeface="Calibri"/>
                        </a:rPr>
                        <a:t>VANDF—Veterans Health</a:t>
                      </a:r>
                    </a:p>
                  </a:txBody>
                  <a:tcPr marL="37096" marR="3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71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 dirty="0">
                          <a:latin typeface="Times New Roman"/>
                          <a:ea typeface="Calibri"/>
                        </a:rPr>
                        <a:t>10. Компьютерное формирование рецептов </a:t>
                      </a:r>
                    </a:p>
                  </a:txBody>
                  <a:tcPr marL="37096" marR="3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 dirty="0">
                          <a:latin typeface="Times New Roman"/>
                          <a:ea typeface="Calibri"/>
                        </a:rPr>
                        <a:t>Более 30% пациентов, имеющих</a:t>
                      </a:r>
                      <a:r>
                        <a:rPr lang="ru-RU" sz="1800" kern="12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OTNEJMScalaSansLF"/>
                        </a:rPr>
                        <a:t> </a:t>
                      </a:r>
                      <a:r>
                        <a:rPr lang="ru-RU" sz="1800" kern="1200" dirty="0">
                          <a:latin typeface="Times New Roman"/>
                          <a:ea typeface="Calibri"/>
                        </a:rPr>
                        <a:t>лекарственные назначения, получили хотя бы один рецепт через специальную компьютерную систему.</a:t>
                      </a:r>
                    </a:p>
                  </a:txBody>
                  <a:tcPr marL="37096" marR="3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700" kern="1200" dirty="0">
                        <a:latin typeface="Times New Roman"/>
                        <a:ea typeface="Calibri"/>
                      </a:endParaRPr>
                    </a:p>
                  </a:txBody>
                  <a:tcPr marL="37096" marR="370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1-го этапа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571613"/>
          <a:ext cx="8786874" cy="5286386"/>
        </p:xfrm>
        <a:graphic>
          <a:graphicData uri="http://schemas.openxmlformats.org/drawingml/2006/table">
            <a:tbl>
              <a:tblPr/>
              <a:tblGrid>
                <a:gridCol w="3215767"/>
                <a:gridCol w="3427967"/>
                <a:gridCol w="2143140"/>
              </a:tblGrid>
              <a:tr h="99119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11. Внедрение системы контроля лекарственной непереносимости, несовместимостей и противопоказаний.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>
                          <a:latin typeface="Times New Roman"/>
                          <a:ea typeface="Calibri"/>
                        </a:rPr>
                        <a:t>Функциональность, обеспечивающая возможность такого контроля должна быть внедрена в течение отчетного периода. 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200">
                          <a:latin typeface="Times New Roman"/>
                          <a:ea typeface="Calibri"/>
                        </a:rPr>
                        <a:t>NCPDP National Council for Prescription Drug Programs</a:t>
                      </a:r>
                      <a:endParaRPr lang="ru-RU" sz="10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kern="1200">
                          <a:latin typeface="Times New Roman"/>
                          <a:ea typeface="Calibri"/>
                        </a:rPr>
                        <a:t>Стандарт NCPDP SCRIPT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99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12. Обеспечение возможности электронного обмена основной медицинской информацией между медучреждением и организацией, выбранной пациентом.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Обеспечить хотя бы одну проверку возможности такого электронного обмена информацией.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200">
                          <a:latin typeface="Times New Roman"/>
                          <a:ea typeface="Calibri"/>
                        </a:rPr>
                        <a:t>HL7 CCD </a:t>
                      </a:r>
                      <a:endParaRPr lang="ru-RU" sz="10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200">
                          <a:latin typeface="Times New Roman"/>
                          <a:ea typeface="Calibri"/>
                        </a:rPr>
                        <a:t>HL7 </a:t>
                      </a:r>
                      <a:endParaRPr lang="ru-RU" sz="1000" kern="120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19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>
                          <a:latin typeface="Times New Roman"/>
                          <a:ea typeface="Calibri"/>
                        </a:rPr>
                        <a:t>13. Внедрение одного алгоритма поддержки принятия клинических решений и средств мониторинга использования этого алгоритма.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Внедрить один алгоритм поддержки принятия клинических решений.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000" kern="120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19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>
                          <a:latin typeface="Times New Roman"/>
                          <a:ea typeface="Calibri"/>
                        </a:rPr>
                        <a:t>14. Внедрение системы защиты и обеспечения конфиденциальности данных пациента. 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Постоянно проводить анализ рисков, совершенствовать систему защиты и исправлять выявленные в ней недостатки.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000" kern="120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798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>
                          <a:latin typeface="Times New Roman"/>
                          <a:ea typeface="Calibri"/>
                        </a:rPr>
                        <a:t>15. Электронная передача показателей качества лечения в соответствующие контролирующие органы.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В 2011 году заполнить показатели при аттестации.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В 2012 представлять показатели электронным способом.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200" dirty="0">
                          <a:latin typeface="Times New Roman"/>
                          <a:ea typeface="Calibri"/>
                        </a:rPr>
                        <a:t>Physician Quality Reporting Initiative (PQRI) 2008 Registry XML specifications</a:t>
                      </a:r>
                      <a:endParaRPr lang="ru-RU" sz="1000" kern="1200" dirty="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1-го этапа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462880"/>
          <a:ext cx="9143999" cy="5398841"/>
        </p:xfrm>
        <a:graphic>
          <a:graphicData uri="http://schemas.openxmlformats.org/drawingml/2006/table">
            <a:tbl>
              <a:tblPr/>
              <a:tblGrid>
                <a:gridCol w="3929058"/>
                <a:gridCol w="3286148"/>
                <a:gridCol w="1928793"/>
              </a:tblGrid>
              <a:tr h="354359">
                <a:tc grid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b="1" kern="1200" dirty="0">
                          <a:latin typeface="Times New Roman"/>
                          <a:ea typeface="Calibri"/>
                        </a:rPr>
                        <a:t>Практикующие медицинские работники и больницы  могут выбрать любые 5 из нижеприведенных требований</a:t>
                      </a:r>
                      <a:endParaRPr lang="ru-RU" sz="1400" kern="1200" dirty="0">
                        <a:latin typeface="Times New Roman"/>
                        <a:ea typeface="Calibri"/>
                      </a:endParaRP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837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</a:rPr>
                        <a:t>16. Внедрение контроля лекарственных назначений по формулярам (справочникам).</a:t>
                      </a: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</a:rPr>
                        <a:t>Внедрить в отчетный период систему контроля лекарственных назначений по формулярам (справочникам), имеющую доступ хотя бы к одному внутреннему или внешнему справочнику.</a:t>
                      </a: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200">
                          <a:latin typeface="Times New Roman"/>
                          <a:ea typeface="Calibri"/>
                        </a:rPr>
                        <a:t>NCPDP National Council for Prescription Drug Programs</a:t>
                      </a:r>
                      <a:endParaRPr lang="ru-RU" sz="10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kern="1200">
                          <a:latin typeface="Times New Roman"/>
                          <a:ea typeface="Calibri"/>
                        </a:rPr>
                        <a:t>Стандарт </a:t>
                      </a:r>
                      <a:r>
                        <a:rPr lang="en-US" sz="1000" kern="1200">
                          <a:latin typeface="Times New Roman"/>
                          <a:ea typeface="Calibri"/>
                        </a:rPr>
                        <a:t>NCPDP SCRIPT </a:t>
                      </a:r>
                      <a:endParaRPr lang="ru-RU" sz="1000" kern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200">
                          <a:latin typeface="Times New Roman"/>
                          <a:ea typeface="Calibri"/>
                        </a:rPr>
                        <a:t>NCPDP  Formulary and Benefits Standard version 1.0</a:t>
                      </a:r>
                      <a:endParaRPr lang="ru-RU" sz="1000" kern="1200">
                        <a:latin typeface="Times New Roman"/>
                        <a:ea typeface="Calibri"/>
                      </a:endParaRP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3079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>
                          <a:latin typeface="Times New Roman"/>
                          <a:ea typeface="Calibri"/>
                        </a:rPr>
                        <a:t>17. Включение в ЭМК структурированных результатов лабораторных анализов.</a:t>
                      </a: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</a:rPr>
                        <a:t>Более 40% результатов лабораторных анализов, представленных в количественном или качественном виде, включаются в ЭМК в виде структурированных данных.</a:t>
                      </a: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kern="1200">
                          <a:latin typeface="Times New Roman"/>
                          <a:ea typeface="Calibri"/>
                        </a:rPr>
                        <a:t>HL7 2.5.1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kern="1200">
                          <a:latin typeface="Times New Roman"/>
                          <a:ea typeface="Calibri"/>
                        </a:rPr>
                        <a:t>LOINC</a:t>
                      </a: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3079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>
                          <a:latin typeface="Times New Roman"/>
                          <a:ea typeface="Calibri"/>
                        </a:rPr>
                        <a:t>18. Генерация списков пациентов с определенными характеристиками, используемых для повышения качества лечения, сокращения неравенства, изучения или расширения охвата. </a:t>
                      </a: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</a:rPr>
                        <a:t>Генерировать хотя бы один список пациентов с определенными характеристиками.</a:t>
                      </a: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000" kern="1200">
                        <a:latin typeface="Times New Roman"/>
                        <a:ea typeface="Calibri"/>
                      </a:endParaRP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8113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>
                          <a:latin typeface="Times New Roman"/>
                          <a:ea typeface="Calibri"/>
                        </a:rPr>
                        <a:t>19. Использование технологии ЭМК для санитарного просвещения пациентов с помощью специальных образовательных ресурсов.</a:t>
                      </a: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</a:rPr>
                        <a:t>Более 10% пациентов обеспечиваются доступом к специфическим ресурсам санитарного просвещения.</a:t>
                      </a: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000" kern="1200">
                        <a:latin typeface="Times New Roman"/>
                        <a:ea typeface="Calibri"/>
                      </a:endParaRP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8113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>
                          <a:latin typeface="Times New Roman"/>
                          <a:ea typeface="Calibri"/>
                        </a:rPr>
                        <a:t>20. Выполнение согласования (непротиворечивости)  назначаемых лекарств при переводе пациента в другое медучреждение.</a:t>
                      </a: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Calibri"/>
                        </a:rPr>
                        <a:t>Контролировать непротиворечивость назначаемых лекарств в более 50% случаев перевода пациента.</a:t>
                      </a: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000" kern="1200" dirty="0">
                        <a:latin typeface="Times New Roman"/>
                        <a:ea typeface="Calibri"/>
                      </a:endParaRPr>
                    </a:p>
                  </a:txBody>
                  <a:tcPr marL="51405" marR="514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1-го этапа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5" y="1571612"/>
          <a:ext cx="8786874" cy="5740439"/>
        </p:xfrm>
        <a:graphic>
          <a:graphicData uri="http://schemas.openxmlformats.org/drawingml/2006/table">
            <a:tbl>
              <a:tblPr/>
              <a:tblGrid>
                <a:gridCol w="3306354"/>
                <a:gridCol w="3337379"/>
                <a:gridCol w="2143141"/>
              </a:tblGrid>
              <a:tr h="131175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 dirty="0">
                          <a:latin typeface="Times New Roman"/>
                          <a:ea typeface="Calibri"/>
                        </a:rPr>
                        <a:t>21. Предоставление электронной выписки (заключения) из медицинской карты пациентов, направляемых к другим врачам или в другие медучреждения.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>
                          <a:latin typeface="Times New Roman"/>
                          <a:ea typeface="Calibri"/>
                        </a:rPr>
                        <a:t>Предоставлять электронные выписки  (заключения) из медицинских карт более чем 50% пациентов, направляемых к другим врачам или в другие медучреждения.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000" kern="1200" dirty="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175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 dirty="0">
                          <a:latin typeface="Times New Roman"/>
                          <a:ea typeface="Calibri"/>
                        </a:rPr>
                        <a:t>22. Предоставление электронных данных об иммунизации в соответствующие регистры или информационные системы по иммунизации.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>
                          <a:latin typeface="Times New Roman"/>
                          <a:ea typeface="Calibri"/>
                        </a:rPr>
                        <a:t>Провести хотя бы одну проверку представления данных (там, где регистры допускают электронное предоставление данных).</a:t>
                      </a:r>
                      <a:r>
                        <a:rPr lang="ru-RU" sz="1400" kern="12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OTNEJMScalaSansLF"/>
                        </a:rPr>
                        <a:t> </a:t>
                      </a:r>
                      <a:endParaRPr lang="ru-RU" sz="1800" kern="120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200">
                          <a:latin typeface="Times New Roman"/>
                          <a:ea typeface="Calibri"/>
                        </a:rPr>
                        <a:t>CDC maintained HL7 2.5 standard code set CVX—Vaccines Administered </a:t>
                      </a:r>
                      <a:r>
                        <a:rPr lang="ru-RU" sz="1000" kern="1200">
                          <a:latin typeface="Times New Roman"/>
                          <a:ea typeface="Calibri"/>
                        </a:rPr>
                        <a:t>в качестве словаря данных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599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 dirty="0">
                          <a:latin typeface="Times New Roman"/>
                          <a:ea typeface="Calibri"/>
                        </a:rPr>
                        <a:t>23. Предоставление электронных данных о контролируемых синдромах в соответствующие санитарно-эпидемиологические службы.</a:t>
                      </a:r>
                      <a:r>
                        <a:rPr lang="ru-RU" sz="1400" kern="12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OTNEJMScalaSansLF"/>
                        </a:rPr>
                        <a:t> </a:t>
                      </a:r>
                      <a:endParaRPr lang="ru-RU" sz="1800" kern="1200" dirty="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800" kern="1200" dirty="0">
                          <a:latin typeface="Times New Roman"/>
                          <a:ea typeface="Calibri"/>
                        </a:rPr>
                        <a:t>Провести хотя бы одну проверку представления данных (там, где общественные медицинские организации допускают электронное предоставление данных).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200" dirty="0">
                          <a:latin typeface="Times New Roman"/>
                          <a:ea typeface="Calibri"/>
                        </a:rPr>
                        <a:t>Public Health Information  Network HL7 Version 2.5 Message Structure Specification for National Condition Reporting Final Version 1.0 and the Errata and Clarifications</a:t>
                      </a:r>
                      <a:endParaRPr lang="ru-RU" sz="1000" kern="1200" dirty="0">
                        <a:latin typeface="Times New Roman"/>
                        <a:ea typeface="Calibri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200" dirty="0">
                          <a:latin typeface="Times New Roman"/>
                          <a:ea typeface="Calibri"/>
                        </a:rPr>
                        <a:t>National Notification Message Structural Specification.</a:t>
                      </a:r>
                      <a:endParaRPr lang="ru-RU" sz="1000" kern="1200" dirty="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Требования 1-го этапа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428736"/>
          <a:ext cx="9001156" cy="5269340"/>
        </p:xfrm>
        <a:graphic>
          <a:graphicData uri="http://schemas.openxmlformats.org/drawingml/2006/table">
            <a:tbl>
              <a:tblPr/>
              <a:tblGrid>
                <a:gridCol w="4071934"/>
                <a:gridCol w="3929090"/>
                <a:gridCol w="1000132"/>
              </a:tblGrid>
              <a:tr h="237044">
                <a:tc grid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000" b="1" kern="1200">
                          <a:latin typeface="Times New Roman"/>
                          <a:ea typeface="Calibri"/>
                        </a:rPr>
                        <a:t>Дополнительный список для выбора больницами</a:t>
                      </a:r>
                      <a:endParaRPr lang="ru-RU" sz="1000" kern="120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1132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24. Регистрация упреждающих указаний  для пациентов 65 лет и старше.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Более 50%</a:t>
                      </a:r>
                      <a:r>
                        <a:rPr lang="ru-RU" sz="1200" kern="1200" dirty="0">
                          <a:latin typeface="Times New Roman"/>
                          <a:ea typeface="Calibri"/>
                          <a:cs typeface="OTNEJMScalaSansLF"/>
                        </a:rPr>
                        <a:t> </a:t>
                      </a: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пациентов 65 лет и старше имеют отметку о наличии упреждающих указаний.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26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25. Предоставление результатов лабораторных анализов  в службы санитарно-эпидемиологического контроля</a:t>
                      </a:r>
                      <a:r>
                        <a:rPr lang="ru-RU" sz="1200" kern="12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OTNEJMScalaSansLF"/>
                        </a:rPr>
                        <a:t>.</a:t>
                      </a:r>
                      <a:endParaRPr lang="ru-RU" sz="1600" kern="1200" dirty="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Провести хотя бы одну проверку предоставления данных (там, где службы санитарно-эпидемиологи­ческого контроля допускают электронное предоставление данных).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044">
                <a:tc grid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b="1" kern="1200" dirty="0">
                          <a:latin typeface="Times New Roman"/>
                          <a:ea typeface="Calibri"/>
                        </a:rPr>
                        <a:t>Дополнительный список для выбора медицинскими работниками</a:t>
                      </a:r>
                      <a:endParaRPr lang="ru-RU" sz="1600" kern="1200" dirty="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8177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>
                          <a:latin typeface="Times New Roman"/>
                          <a:ea typeface="Calibri"/>
                        </a:rPr>
                        <a:t>26. Посылать напоминания пациентам (по их просьбе) о профилактических и  иных предстоящих медицинских мероприятиях.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Более 20% пациентам старше 65 лет или родителям пациентов младше 5 лет направляются соответствующие напоминания</a:t>
                      </a:r>
                      <a:r>
                        <a:rPr lang="ru-RU" sz="1200" kern="12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OTNEJMScalaSansLF"/>
                        </a:rPr>
                        <a:t>.</a:t>
                      </a:r>
                      <a:endParaRPr lang="ru-RU" sz="1600" kern="1200" dirty="0">
                        <a:latin typeface="Times New Roman"/>
                        <a:ea typeface="Calibri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931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>
                          <a:latin typeface="Times New Roman"/>
                          <a:ea typeface="Calibri"/>
                        </a:rPr>
                        <a:t>27. Обеспечить  пациентов своевременным электронным доступом к их медицинской информации  (включая результаты лабораторных анализов, списки диагнозов, назначенных лекарств, лекарственных противопоказаний).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600" kern="1200" dirty="0">
                          <a:latin typeface="Times New Roman"/>
                          <a:ea typeface="Calibri"/>
                        </a:rPr>
                        <a:t>Более 10% пациентов получают электронный доступ к информации не позднее 4 дней после поступления этой информации в их ЭМК.</a:t>
                      </a:r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3975" marR="539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0"/>
            <a:ext cx="3017838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0" y="79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"/>
              </a:rPr>
              <a:t>[</a:t>
            </a:r>
            <a:r>
              <a:rPr kumimoji="0" lang="ru-RU" sz="1200" b="0" i="0" u="none" strike="noStrike" cap="none" normalizeH="0" baseline="3000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"/>
              </a:rPr>
              <a:t>1]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Упреждающие указания (advance directive или living will) – документ, указывающий, какую медицинскую помощь (например, искусственное поддержание жизни) его составитель хотел бы (или не хотел) получать в случае недееспособности или бессознательного состояния.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satMod val="150000"/>
                  </a:schemeClr>
                </a:solidFill>
              </a:rPr>
              <a:t>Бурное обсуждение</a:t>
            </a:r>
            <a:endParaRPr lang="ru-RU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30723" name="Picture 5" descr="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285875"/>
            <a:ext cx="421163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Прямоугольник 3"/>
          <p:cNvSpPr>
            <a:spLocks noChangeArrowheads="1"/>
          </p:cNvSpPr>
          <p:nvPr/>
        </p:nvSpPr>
        <p:spPr bwMode="auto">
          <a:xfrm>
            <a:off x="4572000" y="4572000"/>
            <a:ext cx="4572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Calibri" pitchFamily="34" charset="0"/>
              </a:rPr>
              <a:t>Зингерман Борис</a:t>
            </a:r>
          </a:p>
          <a:p>
            <a:pPr algn="ctr"/>
            <a:r>
              <a:rPr lang="en-US" sz="4000">
                <a:latin typeface="Calibri" pitchFamily="34" charset="0"/>
                <a:hlinkClick r:id="rId3"/>
              </a:rPr>
              <a:t>boris</a:t>
            </a:r>
            <a:r>
              <a:rPr lang="ru-RU" sz="4000">
                <a:latin typeface="Calibri" pitchFamily="34" charset="0"/>
                <a:hlinkClick r:id="rId3"/>
              </a:rPr>
              <a:t>@</a:t>
            </a:r>
            <a:r>
              <a:rPr lang="en-US" sz="4000">
                <a:latin typeface="Calibri" pitchFamily="34" charset="0"/>
                <a:hlinkClick r:id="rId3"/>
              </a:rPr>
              <a:t>blood</a:t>
            </a:r>
            <a:r>
              <a:rPr lang="ru-RU" sz="4000">
                <a:latin typeface="Calibri" pitchFamily="34" charset="0"/>
                <a:hlinkClick r:id="rId3"/>
              </a:rPr>
              <a:t>.</a:t>
            </a:r>
            <a:r>
              <a:rPr lang="en-US" sz="4000">
                <a:latin typeface="Calibri" pitchFamily="34" charset="0"/>
                <a:hlinkClick r:id="rId3"/>
              </a:rPr>
              <a:t>ru</a:t>
            </a:r>
            <a:r>
              <a:rPr lang="en-US" sz="4000">
                <a:latin typeface="Calibri" pitchFamily="34" charset="0"/>
              </a:rPr>
              <a:t>   (495) 612-44-92</a:t>
            </a:r>
            <a:endParaRPr lang="ru-RU" sz="4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Миссия невыполнима - 2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 также 3, 4, 5 и далее по списку</a:t>
            </a:r>
            <a:endParaRPr lang="ru-RU" dirty="0"/>
          </a:p>
        </p:txBody>
      </p:sp>
      <p:pic>
        <p:nvPicPr>
          <p:cNvPr id="1026" name="Picture 2" descr="Картинка 8 из 93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643182"/>
            <a:ext cx="2933700" cy="40386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3214686"/>
            <a:ext cx="23230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b="1" u="sng" dirty="0" smtClean="0">
                <a:solidFill>
                  <a:srgbClr val="FFFF00"/>
                </a:solidFill>
              </a:rPr>
              <a:t>Кто виноват ?</a:t>
            </a:r>
          </a:p>
          <a:p>
            <a:pPr algn="r"/>
            <a:endParaRPr lang="ru-RU" sz="2400" b="1" dirty="0" smtClean="0">
              <a:solidFill>
                <a:srgbClr val="FFFF00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FFFF00"/>
                </a:solidFill>
              </a:rPr>
              <a:t>Выяснять </a:t>
            </a:r>
          </a:p>
          <a:p>
            <a:pPr algn="r"/>
            <a:r>
              <a:rPr lang="ru-RU" sz="2400" b="1" dirty="0" smtClean="0">
                <a:solidFill>
                  <a:srgbClr val="FFFF00"/>
                </a:solidFill>
              </a:rPr>
              <a:t>не будем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7330" y="3214686"/>
            <a:ext cx="31238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FF00"/>
                </a:solidFill>
              </a:rPr>
              <a:t>Что делать ?</a:t>
            </a:r>
          </a:p>
          <a:p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dirty="0" smtClean="0">
                <a:solidFill>
                  <a:srgbClr val="FFFF00"/>
                </a:solidFill>
              </a:rPr>
              <a:t>Найти разумное взвешенное решение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>Электронная медицинская карта – что это такое?</a:t>
            </a:r>
            <a:r>
              <a:rPr lang="ru-RU" sz="4000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endParaRPr lang="ru-RU" sz="4000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1126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550988"/>
            <a:ext cx="7889875" cy="5451475"/>
          </a:xfrm>
          <a:noFill/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84213" y="2492375"/>
            <a:ext cx="80645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Calibri" pitchFamily="34" charset="0"/>
              </a:rPr>
              <a:t>По заданию Офиса национального координатора (</a:t>
            </a:r>
            <a:r>
              <a:rPr lang="en-US" sz="2200">
                <a:latin typeface="Calibri" pitchFamily="34" charset="0"/>
              </a:rPr>
              <a:t>ONC</a:t>
            </a:r>
            <a:r>
              <a:rPr lang="ru-RU" sz="2200">
                <a:latin typeface="Calibri" pitchFamily="34" charset="0"/>
              </a:rPr>
              <a:t>) в области медицинских ИТ в США проведены работы,  цель которых - прийти к соглашению относительно определений ключевых терминов, относящихся к  информационным технологиям в сфере медицины: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836613"/>
            <a:ext cx="8713788" cy="5464175"/>
          </a:xfrm>
          <a:noFill/>
        </p:spPr>
      </p:pic>
      <p:sp>
        <p:nvSpPr>
          <p:cNvPr id="12291" name="Text Box 12"/>
          <p:cNvSpPr txBox="1">
            <a:spLocks noChangeArrowheads="1"/>
          </p:cNvSpPr>
          <p:nvPr/>
        </p:nvSpPr>
        <p:spPr bwMode="auto">
          <a:xfrm>
            <a:off x="611188" y="115888"/>
            <a:ext cx="81168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Окончательная версия ключевых определений </a:t>
            </a:r>
          </a:p>
        </p:txBody>
      </p:sp>
      <p:sp>
        <p:nvSpPr>
          <p:cNvPr id="12292" name="TextBox 10"/>
          <p:cNvSpPr txBox="1">
            <a:spLocks noChangeArrowheads="1"/>
          </p:cNvSpPr>
          <p:nvPr/>
        </p:nvSpPr>
        <p:spPr bwMode="auto">
          <a:xfrm>
            <a:off x="1143000" y="3429000"/>
            <a:ext cx="696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EMR</a:t>
            </a:r>
            <a:endParaRPr lang="ru-RU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2293" name="TextBox 11"/>
          <p:cNvSpPr txBox="1">
            <a:spLocks noChangeArrowheads="1"/>
          </p:cNvSpPr>
          <p:nvPr/>
        </p:nvSpPr>
        <p:spPr bwMode="auto">
          <a:xfrm>
            <a:off x="4017963" y="3429000"/>
            <a:ext cx="6715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EHR</a:t>
            </a:r>
            <a:endParaRPr lang="ru-RU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2294" name="TextBox 12"/>
          <p:cNvSpPr txBox="1">
            <a:spLocks noChangeArrowheads="1"/>
          </p:cNvSpPr>
          <p:nvPr/>
        </p:nvSpPr>
        <p:spPr bwMode="auto">
          <a:xfrm>
            <a:off x="7043738" y="3429000"/>
            <a:ext cx="6715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PHR</a:t>
            </a:r>
            <a:endParaRPr lang="ru-RU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395288" y="765175"/>
            <a:ext cx="8569325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/>
              <a:t>Персональная медицинская </a:t>
            </a:r>
            <a:r>
              <a:rPr lang="ru-RU" b="1" dirty="0"/>
              <a:t>запись </a:t>
            </a:r>
            <a:r>
              <a:rPr lang="ru-RU" b="1" dirty="0" smtClean="0"/>
              <a:t>(ПМЗ</a:t>
            </a:r>
            <a:r>
              <a:rPr lang="ru-RU" b="1" dirty="0"/>
              <a:t>) - любая запись,  имеющая отношение к здоровью конкретного человека и выполненная конкретным лицом.</a:t>
            </a:r>
            <a:r>
              <a:rPr lang="ru-RU" dirty="0"/>
              <a:t> Это определение несколько расширено по сравнению с ГОСТ Р 52636-2006 за счет записей о здоровье, которые могут быть сделаны самим субъектом или его доверенными лицами (например, родителями). МЗ – это квант информации о здоровье субъекта, характеризующийся конкретным автором, отвечающим за содержимое этой записи, и конкретным моментом выполнения этой записи.  </a:t>
            </a:r>
          </a:p>
          <a:p>
            <a:endParaRPr lang="ru-RU" b="1" dirty="0"/>
          </a:p>
          <a:p>
            <a:r>
              <a:rPr lang="ru-RU" b="1" dirty="0"/>
              <a:t>Электронная </a:t>
            </a:r>
            <a:r>
              <a:rPr lang="ru-RU" b="1" dirty="0" smtClean="0"/>
              <a:t>персональная медицинская </a:t>
            </a:r>
            <a:r>
              <a:rPr lang="ru-RU" b="1" dirty="0"/>
              <a:t>запись (ЭМЗ) – любая медицинская запись, сохраненная на электронном носителе</a:t>
            </a:r>
            <a:r>
              <a:rPr lang="ru-RU" dirty="0"/>
              <a:t>. ЭПМЗ привязана к конкретному электронному хранилищу, а также характеризуется моментом размещения в этом хранилище.</a:t>
            </a:r>
            <a:r>
              <a:rPr lang="en-US" dirty="0"/>
              <a:t> </a:t>
            </a:r>
            <a:r>
              <a:rPr lang="ru-RU" dirty="0"/>
              <a:t>ЭПМЗ проходит несколько стадий своего жизненного цикла, описанных в ГОСТ Р 52636-2006. Одной из стадий является подписание ЭПМЗ. Выполнив </a:t>
            </a:r>
            <a:r>
              <a:rPr lang="en-US" dirty="0"/>
              <a:t> </a:t>
            </a:r>
            <a:r>
              <a:rPr lang="ru-RU" dirty="0"/>
              <a:t>процедуру подписания автор ЭПМЗ принимает на себя всю полноту ответственности за ее содержание. После подписания ЭПМЗ приобретает статус официального (юридически значимого) медицинского документа. </a:t>
            </a:r>
          </a:p>
        </p:txBody>
      </p:sp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/>
              <a:t>Определения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50825" y="4763"/>
            <a:ext cx="864235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sz="2800" b="1" u="sng">
                <a:latin typeface="Calibri" pitchFamily="34" charset="0"/>
              </a:rPr>
              <a:t>Электронная медицинская карта (ЭМК</a:t>
            </a:r>
            <a:r>
              <a:rPr lang="ru-RU" sz="2800" b="1">
                <a:latin typeface="Calibri" pitchFamily="34" charset="0"/>
              </a:rPr>
              <a:t>) – совокупность электронных персональных медицинских записей (ЭПМЗ), относящихся к одному человеку, собираемых, хранящихся и используемых в рамках </a:t>
            </a:r>
            <a:r>
              <a:rPr lang="ru-RU" sz="2800" b="1" u="sng">
                <a:latin typeface="Calibri" pitchFamily="34" charset="0"/>
              </a:rPr>
              <a:t>одной медицинской организации</a:t>
            </a:r>
            <a:r>
              <a:rPr lang="ru-RU" sz="2800" b="1">
                <a:latin typeface="Calibri" pitchFamily="34" charset="0"/>
              </a:rPr>
              <a:t>.</a:t>
            </a:r>
            <a:r>
              <a:rPr lang="ru-RU" sz="2800">
                <a:latin typeface="Calibri" pitchFamily="34" charset="0"/>
              </a:rPr>
              <a:t> </a:t>
            </a:r>
          </a:p>
          <a:p>
            <a:pPr>
              <a:tabLst>
                <a:tab pos="457200" algn="l"/>
              </a:tabLst>
            </a:pPr>
            <a:endParaRPr lang="ru-RU" sz="800">
              <a:latin typeface="Calibri" pitchFamily="34" charset="0"/>
            </a:endParaRPr>
          </a:p>
          <a:p>
            <a:pPr>
              <a:tabLst>
                <a:tab pos="457200" algn="l"/>
              </a:tabLst>
            </a:pPr>
            <a:endParaRPr lang="ru-RU" sz="800">
              <a:latin typeface="Calibri" pitchFamily="34" charset="0"/>
            </a:endParaRPr>
          </a:p>
          <a:p>
            <a:pPr>
              <a:tabLst>
                <a:tab pos="457200" algn="l"/>
              </a:tabLst>
            </a:pPr>
            <a:r>
              <a:rPr lang="ru-RU" sz="2000">
                <a:latin typeface="Calibri" pitchFamily="34" charset="0"/>
              </a:rPr>
              <a:t>Термин ЭМК является аналогом международного термина </a:t>
            </a:r>
            <a:r>
              <a:rPr lang="en-US" sz="2000">
                <a:latin typeface="Calibri" pitchFamily="34" charset="0"/>
              </a:rPr>
              <a:t>EMR</a:t>
            </a:r>
            <a:r>
              <a:rPr lang="ru-RU" sz="2000">
                <a:latin typeface="Calibri" pitchFamily="34" charset="0"/>
              </a:rPr>
              <a:t>. </a:t>
            </a:r>
          </a:p>
          <a:p>
            <a:pPr>
              <a:tabLst>
                <a:tab pos="457200" algn="l"/>
              </a:tabLst>
            </a:pPr>
            <a:r>
              <a:rPr lang="ru-RU" sz="2000">
                <a:latin typeface="Calibri" pitchFamily="34" charset="0"/>
              </a:rPr>
              <a:t>В соответствии с типом медицинской организации можно говорить об:</a:t>
            </a:r>
          </a:p>
          <a:p>
            <a:pPr>
              <a:tabLst>
                <a:tab pos="457200" algn="l"/>
              </a:tabLst>
            </a:pPr>
            <a:endParaRPr lang="ru-RU" sz="2000">
              <a:latin typeface="Calibri" pitchFamily="34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2000">
                <a:latin typeface="Calibri" pitchFamily="34" charset="0"/>
              </a:rPr>
              <a:t>Электронной амбулаторной медицинской карте для амбулаторий, поликлиник, диагностических центров, диспансеров, поликлинических отделений стационаров или специализированных медицинских центров, частных врачей, коммерческих лабораторий и др.</a:t>
            </a:r>
          </a:p>
          <a:p>
            <a:pPr>
              <a:buFontTx/>
              <a:buChar char="•"/>
              <a:tabLst>
                <a:tab pos="457200" algn="l"/>
              </a:tabLst>
            </a:pPr>
            <a:endParaRPr lang="ru-RU" sz="2000">
              <a:latin typeface="Calibri" pitchFamily="34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2000">
                <a:latin typeface="Calibri" pitchFamily="34" charset="0"/>
              </a:rPr>
              <a:t>Электронной медицинской карте стационарного больного для стационаров. При этом следует подчеркнуть, что для стационара под электронной медицинской картой понимаются не записи, относящиеся к одной госпитализации, а все записи, относящиеся к данному пациенту.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323850" y="439738"/>
            <a:ext cx="8569325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u="sng" dirty="0">
                <a:latin typeface="Calibri" pitchFamily="34" charset="0"/>
              </a:rPr>
              <a:t>Интегрированная электронная медицинская карта (ИЭМК) </a:t>
            </a:r>
            <a:r>
              <a:rPr lang="ru-RU" sz="2400" b="1" dirty="0">
                <a:latin typeface="Calibri" pitchFamily="34" charset="0"/>
              </a:rPr>
              <a:t>– совокупность электронных персональных медицинских записей (ЭПМЗ), относящихся к одному человеку, собираемых и используемых </a:t>
            </a:r>
            <a:r>
              <a:rPr lang="ru-RU" sz="2400" b="1" u="sng" dirty="0">
                <a:latin typeface="Calibri" pitchFamily="34" charset="0"/>
              </a:rPr>
              <a:t>несколькими медицинскими организациями</a:t>
            </a:r>
            <a:r>
              <a:rPr lang="ru-RU" sz="2400" b="1" dirty="0">
                <a:latin typeface="Calibri" pitchFamily="34" charset="0"/>
              </a:rPr>
              <a:t>.</a:t>
            </a:r>
            <a:r>
              <a:rPr lang="ru-RU" dirty="0">
                <a:latin typeface="Calibri" pitchFamily="34" charset="0"/>
              </a:rPr>
              <a:t> </a:t>
            </a:r>
          </a:p>
          <a:p>
            <a:pPr>
              <a:defRPr/>
            </a:pPr>
            <a:endParaRPr lang="ru-RU" dirty="0">
              <a:latin typeface="Calibri" pitchFamily="34" charset="0"/>
            </a:endParaRPr>
          </a:p>
          <a:p>
            <a:pPr>
              <a:defRPr/>
            </a:pPr>
            <a:r>
              <a:rPr lang="ru-RU" dirty="0">
                <a:latin typeface="Calibri" pitchFamily="34" charset="0"/>
              </a:rPr>
              <a:t>Термин ИЭМК является аналогом международного термина </a:t>
            </a:r>
            <a:r>
              <a:rPr lang="en-US" dirty="0">
                <a:latin typeface="Calibri" pitchFamily="34" charset="0"/>
              </a:rPr>
              <a:t>EHR</a:t>
            </a:r>
            <a:r>
              <a:rPr lang="ru-RU" dirty="0">
                <a:latin typeface="Calibri" pitchFamily="34" charset="0"/>
              </a:rPr>
              <a:t>. </a:t>
            </a:r>
          </a:p>
          <a:p>
            <a:pPr>
              <a:defRPr/>
            </a:pPr>
            <a:r>
              <a:rPr lang="ru-RU" dirty="0">
                <a:latin typeface="Calibri" pitchFamily="34" charset="0"/>
              </a:rPr>
              <a:t>Что касается хранения ИЭМК, то входящие в него электронные персональные медицинские записи (ЭПМЗ</a:t>
            </a:r>
            <a:r>
              <a:rPr lang="ru-RU" dirty="0">
                <a:latin typeface="Calibri" pitchFamily="34" charset="0"/>
              </a:rPr>
              <a:t>) </a:t>
            </a:r>
            <a:r>
              <a:rPr lang="ru-RU" dirty="0">
                <a:latin typeface="Calibri" pitchFamily="34" charset="0"/>
              </a:rPr>
              <a:t>могут храниться как централизованно, так и </a:t>
            </a:r>
            <a:r>
              <a:rPr lang="ru-RU" dirty="0" err="1">
                <a:latin typeface="Calibri" pitchFamily="34" charset="0"/>
              </a:rPr>
              <a:t>распределенно</a:t>
            </a:r>
            <a:r>
              <a:rPr lang="ru-RU" dirty="0"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(в различных медицинских организациях). При распределенном хранении доступ к отдельным ЭПМЗ, входящим в ИЭМК, осуществляется через централизованный индекс, содержащий информацию о месте хранения и способе доступа к каждой ЭПМЗ. </a:t>
            </a:r>
          </a:p>
          <a:p>
            <a:pPr>
              <a:defRPr/>
            </a:pPr>
            <a:r>
              <a:rPr lang="ru-RU" b="1" u="sng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Интегрированная электронная медицинская карта может быть </a:t>
            </a:r>
            <a:r>
              <a:rPr lang="ru-RU" b="1" u="sng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создана </a:t>
            </a:r>
            <a:r>
              <a:rPr lang="ru-RU" b="1" u="sng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rPr>
              <a:t>группой медицинских организаций, органом управления здравоохранением региона или даже на национальном уровне</a:t>
            </a:r>
            <a:r>
              <a:rPr lang="ru-RU" b="1" u="sng" dirty="0">
                <a:latin typeface="Calibri" pitchFamily="34" charset="0"/>
              </a:rPr>
              <a:t>.</a:t>
            </a:r>
            <a:r>
              <a:rPr lang="ru-RU" b="1" dirty="0"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Способ управления ИЭМК, хранения информации в ней, права доступа и стандарты информационного обмена и </a:t>
            </a:r>
            <a:r>
              <a:rPr lang="ru-RU" dirty="0" err="1">
                <a:latin typeface="Calibri" pitchFamily="34" charset="0"/>
              </a:rPr>
              <a:t>интероперабильности</a:t>
            </a:r>
            <a:r>
              <a:rPr lang="ru-RU" dirty="0"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должны быть определены организациями, использующими ИЭМК, или органами управления здравоохранения, создающими ИЭМК. </a:t>
            </a:r>
          </a:p>
          <a:p>
            <a:pPr>
              <a:defRPr/>
            </a:pPr>
            <a:r>
              <a:rPr lang="ru-RU" b="1" u="sng" dirty="0">
                <a:latin typeface="Calibri" pitchFamily="34" charset="0"/>
              </a:rPr>
              <a:t>Общие требования к ИЭМК должны быть сформулированы в отдельном национальном стандарте.</a:t>
            </a:r>
            <a:r>
              <a:rPr lang="ru-RU" b="1" dirty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250825" y="327025"/>
            <a:ext cx="8642350" cy="615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300" b="1" u="sng">
                <a:latin typeface="Calibri" pitchFamily="34" charset="0"/>
              </a:rPr>
              <a:t>Персональная электронная медицинская карта (ПЭМК) </a:t>
            </a:r>
            <a:r>
              <a:rPr lang="ru-RU" sz="2300" b="1">
                <a:latin typeface="Calibri" pitchFamily="34" charset="0"/>
              </a:rPr>
              <a:t>– совокупность электронных персональных медицинских записей (ЭПМЗ), поступивших из различных источников и относящихся к одному человеку, который и осуществляет их сбор, управление ими, а также определяет права доступа к ним.</a:t>
            </a:r>
            <a:r>
              <a:rPr lang="ru-RU" b="1">
                <a:latin typeface="Calibri" pitchFamily="34" charset="0"/>
              </a:rPr>
              <a:t> </a:t>
            </a:r>
          </a:p>
          <a:p>
            <a:pPr algn="just"/>
            <a:endParaRPr lang="ru-RU" sz="2000">
              <a:latin typeface="Calibri" pitchFamily="34" charset="0"/>
            </a:endParaRPr>
          </a:p>
          <a:p>
            <a:pPr algn="just"/>
            <a:r>
              <a:rPr lang="ru-RU" sz="2000">
                <a:latin typeface="Calibri" pitchFamily="34" charset="0"/>
              </a:rPr>
              <a:t>Термин ПЭМК является аналогом международного термина </a:t>
            </a:r>
            <a:r>
              <a:rPr lang="en-US" sz="2000">
                <a:latin typeface="Calibri" pitchFamily="34" charset="0"/>
              </a:rPr>
              <a:t>PHR</a:t>
            </a:r>
            <a:r>
              <a:rPr lang="ru-RU" sz="2000">
                <a:latin typeface="Calibri" pitchFamily="34" charset="0"/>
              </a:rPr>
              <a:t>. </a:t>
            </a:r>
          </a:p>
          <a:p>
            <a:pPr algn="just"/>
            <a:r>
              <a:rPr lang="ru-RU" sz="2000">
                <a:latin typeface="Calibri" pitchFamily="34" charset="0"/>
              </a:rPr>
              <a:t>Хранение ПЭМК может осуществляться ее владельцем на собственных электронных носителях (личном компьютере, устройствах флэш-памяти и др.) или в специализированных хранилищах, доступных через сеть интернет или другие каналы связи. В последнем случае хранение, а также предоставление сервиса ведения и управления ПЭМК, осуществляет специализированный провайдер на основании соглашения, заключенного с владельцем ПЭМК. </a:t>
            </a:r>
          </a:p>
          <a:p>
            <a:pPr algn="just"/>
            <a:r>
              <a:rPr lang="ru-RU" sz="2000" b="1" u="sng">
                <a:latin typeface="Calibri" pitchFamily="34" charset="0"/>
              </a:rPr>
              <a:t>Общие требования к провайдерам ПЭМК и предоставляемому ими сервису, а также к системам ведения ПЭМК на личных электронных носителях должны быть сформулированы в отдельном национальном стандарте.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4066</TotalTime>
  <Words>2582</Words>
  <Application>Microsoft Office PowerPoint</Application>
  <PresentationFormat>Экран (4:3)</PresentationFormat>
  <Paragraphs>221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Модульная</vt:lpstr>
      <vt:lpstr>Электронная медицинская карта –  больше вопросов, чем ответов</vt:lpstr>
      <vt:lpstr>Партия и правительство требует</vt:lpstr>
      <vt:lpstr>Миссия невыполнима - 2</vt:lpstr>
      <vt:lpstr>Электронная медицинская карта – что это такое? </vt:lpstr>
      <vt:lpstr>Слайд 5</vt:lpstr>
      <vt:lpstr>Слайд 6</vt:lpstr>
      <vt:lpstr>Слайд 7</vt:lpstr>
      <vt:lpstr>Слайд 8</vt:lpstr>
      <vt:lpstr>Слайд 9</vt:lpstr>
      <vt:lpstr>3 дороги – 3 слоя ЭМК</vt:lpstr>
      <vt:lpstr>Есть мнение….</vt:lpstr>
      <vt:lpstr>Вот оно какое счастье!</vt:lpstr>
      <vt:lpstr>Степень формализации медицинских данных - ключевая проблема</vt:lpstr>
      <vt:lpstr>Проблемы для стандарта ИЭМК </vt:lpstr>
      <vt:lpstr>Больше вопросов, чем ответов</vt:lpstr>
      <vt:lpstr>Слайд 16</vt:lpstr>
      <vt:lpstr>Meaningful Use в США</vt:lpstr>
      <vt:lpstr>Требования 1-го этапа</vt:lpstr>
      <vt:lpstr>Требования 1-го этапа</vt:lpstr>
      <vt:lpstr>Требования 1-го этапа</vt:lpstr>
      <vt:lpstr>Требования 1-го этапа</vt:lpstr>
      <vt:lpstr>Требования 1-го этапа</vt:lpstr>
      <vt:lpstr>Требования 1-го этапа</vt:lpstr>
      <vt:lpstr>Требования 1-го этапа</vt:lpstr>
      <vt:lpstr>Бурное обсуждение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EHR   и   PHR два пути</dc:title>
  <dc:creator>инна</dc:creator>
  <cp:lastModifiedBy>blood</cp:lastModifiedBy>
  <cp:revision>32</cp:revision>
  <dcterms:created xsi:type="dcterms:W3CDTF">2009-11-26T16:05:26Z</dcterms:created>
  <dcterms:modified xsi:type="dcterms:W3CDTF">2011-03-05T05:51:17Z</dcterms:modified>
</cp:coreProperties>
</file>