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20"/>
  </p:notesMasterIdLst>
  <p:handoutMasterIdLst>
    <p:handoutMasterId r:id="rId21"/>
  </p:handoutMasterIdLst>
  <p:sldIdLst>
    <p:sldId id="256" r:id="rId3"/>
    <p:sldId id="262" r:id="rId4"/>
    <p:sldId id="267" r:id="rId5"/>
    <p:sldId id="264" r:id="rId6"/>
    <p:sldId id="268" r:id="rId7"/>
    <p:sldId id="269" r:id="rId8"/>
    <p:sldId id="270" r:id="rId9"/>
    <p:sldId id="271" r:id="rId10"/>
    <p:sldId id="272" r:id="rId11"/>
    <p:sldId id="273" r:id="rId12"/>
    <p:sldId id="274" r:id="rId13"/>
    <p:sldId id="275" r:id="rId14"/>
    <p:sldId id="277" r:id="rId15"/>
    <p:sldId id="276" r:id="rId16"/>
    <p:sldId id="278" r:id="rId17"/>
    <p:sldId id="279" r:id="rId18"/>
    <p:sldId id="280" r:id="rId19"/>
  </p:sldIdLst>
  <p:sldSz cx="9144000" cy="6858000" type="screen4x3"/>
  <p:notesSz cx="6858000" cy="9144000"/>
  <p:photoAlbum/>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EE1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7782" autoAdjust="0"/>
  </p:normalViewPr>
  <p:slideViewPr>
    <p:cSldViewPr>
      <p:cViewPr varScale="1">
        <p:scale>
          <a:sx n="49" d="100"/>
          <a:sy n="49" d="100"/>
        </p:scale>
        <p:origin x="-1974" y="-96"/>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2874"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DF2C940-8F32-47D4-8229-16EB3BE7C829}" type="datetimeFigureOut">
              <a:rPr lang="ru-RU" smtClean="0"/>
              <a:pPr/>
              <a:t>28.02.2011</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26A64DB-F8CE-4301-AFF8-6590428ECAD0}"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EE697C-428D-4DC5-B7D2-EEA6632BDE0D}" type="datetimeFigureOut">
              <a:rPr lang="ru-RU" smtClean="0"/>
              <a:pPr/>
              <a:t>28.02.2011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95D3B-8A0E-42EE-A7AF-4013CB98BAC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B295D3B-8A0E-42EE-A7AF-4013CB98BAC3}"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92500" lnSpcReduction="10000"/>
          </a:bodyPr>
          <a:lstStyle/>
          <a:p>
            <a:r>
              <a:rPr lang="ru-RU" sz="1200" b="1" kern="1200" dirty="0" smtClean="0">
                <a:solidFill>
                  <a:schemeClr val="tx1"/>
                </a:solidFill>
                <a:latin typeface="+mn-lt"/>
                <a:ea typeface="+mn-ea"/>
                <a:cs typeface="+mn-cs"/>
              </a:rPr>
              <a:t>Исполнение.</a:t>
            </a:r>
            <a:r>
              <a:rPr lang="ru-RU" sz="1200" kern="1200" dirty="0" smtClean="0">
                <a:solidFill>
                  <a:schemeClr val="tx1"/>
                </a:solidFill>
                <a:latin typeface="+mn-lt"/>
                <a:ea typeface="+mn-ea"/>
                <a:cs typeface="+mn-cs"/>
              </a:rPr>
              <a:t> Ядром BPM-системы является его «движок» (BPM </a:t>
            </a:r>
            <a:r>
              <a:rPr lang="ru-RU" sz="1200" kern="1200" dirty="0" err="1" smtClean="0">
                <a:solidFill>
                  <a:schemeClr val="tx1"/>
                </a:solidFill>
                <a:latin typeface="+mn-lt"/>
                <a:ea typeface="+mn-ea"/>
                <a:cs typeface="+mn-cs"/>
              </a:rPr>
              <a:t>Engine</a:t>
            </a:r>
            <a:r>
              <a:rPr lang="ru-RU" sz="1200" kern="1200" dirty="0" smtClean="0">
                <a:solidFill>
                  <a:schemeClr val="tx1"/>
                </a:solidFill>
                <a:latin typeface="+mn-lt"/>
                <a:ea typeface="+mn-ea"/>
                <a:cs typeface="+mn-cs"/>
              </a:rPr>
              <a:t>). Он стартует экземпляры бизнес-процессов, отслеживает смену их состояний, хранит значения реквизитов, выполняет бизнес-правила. Если сравнить схему бизнес-процесса с нотами, игра по которым производит приятную для слуха мелодию, то BPM </a:t>
            </a:r>
            <a:r>
              <a:rPr lang="ru-RU" sz="1200" kern="1200" dirty="0" err="1" smtClean="0">
                <a:solidFill>
                  <a:schemeClr val="tx1"/>
                </a:solidFill>
                <a:latin typeface="+mn-lt"/>
                <a:ea typeface="+mn-ea"/>
                <a:cs typeface="+mn-cs"/>
              </a:rPr>
              <a:t>Engine</a:t>
            </a:r>
            <a:r>
              <a:rPr lang="ru-RU" sz="1200" kern="1200" dirty="0" smtClean="0">
                <a:solidFill>
                  <a:schemeClr val="tx1"/>
                </a:solidFill>
                <a:latin typeface="+mn-lt"/>
                <a:ea typeface="+mn-ea"/>
                <a:cs typeface="+mn-cs"/>
              </a:rPr>
              <a:t> — это механическое пианино, играющее по этим нотам. </a:t>
            </a:r>
          </a:p>
          <a:p>
            <a:r>
              <a:rPr lang="ru-RU" sz="1200" kern="1200" dirty="0" smtClean="0">
                <a:solidFill>
                  <a:schemeClr val="tx1"/>
                </a:solidFill>
                <a:latin typeface="+mn-lt"/>
                <a:ea typeface="+mn-ea"/>
                <a:cs typeface="+mn-cs"/>
              </a:rPr>
              <a:t> </a:t>
            </a:r>
          </a:p>
          <a:p>
            <a:r>
              <a:rPr lang="ru-RU" sz="1200" kern="1200" dirty="0" smtClean="0">
                <a:solidFill>
                  <a:schemeClr val="tx1"/>
                </a:solidFill>
                <a:latin typeface="+mn-lt"/>
                <a:ea typeface="+mn-ea"/>
                <a:cs typeface="+mn-cs"/>
              </a:rPr>
              <a:t>Относительно небольшую долю составляют бизнес-процессы, которые BPM-система может выполнить полностью автоматически, запустив ряд специализированных программ. Но наиболее распространен тип бизнес-процессов, предполагающий как стыковку со специализированными приложениями, так и участие живых людей. Наконец, существуют шаги бизнес-процессов, автоматизировать которые невозможно или слишком сложно. (Например, бизнес-процесс может включать рытье канавы — ясно, что это задача не для компьютера.) В такой ситуации BPM-система подаст пользователю сигнал о том, что ему поручено определенное задание, и будет ждать от него подтверждения о выполнении.</a:t>
            </a:r>
          </a:p>
          <a:p>
            <a:r>
              <a:rPr lang="ru-RU" sz="1200" kern="1200" dirty="0" smtClean="0">
                <a:solidFill>
                  <a:schemeClr val="tx1"/>
                </a:solidFill>
                <a:latin typeface="+mn-lt"/>
                <a:ea typeface="+mn-ea"/>
                <a:cs typeface="+mn-cs"/>
              </a:rPr>
              <a:t> </a:t>
            </a:r>
          </a:p>
          <a:p>
            <a:r>
              <a:rPr lang="ru-RU" sz="1200" kern="1200" dirty="0" smtClean="0">
                <a:solidFill>
                  <a:schemeClr val="tx1"/>
                </a:solidFill>
                <a:latin typeface="+mn-lt"/>
                <a:ea typeface="+mn-ea"/>
                <a:cs typeface="+mn-cs"/>
              </a:rPr>
              <a:t>Ключевой элемент интерфейса пользователя BPM-системы — т.н. «персональный список задач», перечень шагов запущенных экземпляров бизнес-процессов, назначенных данному конкретному пользователю или ролевой группе, к которой он принадлежит. Благодаря такой организации работы исполнителю за компьютером не приходится думать, с какой функцией и какого именно внешнего приложения ему пора работать: он видит перечень назначенных ему заданий, и когда он берет очередное задание себе на исполнение, нужная программа запускается автоматически. </a:t>
            </a:r>
          </a:p>
          <a:p>
            <a:r>
              <a:rPr lang="ru-RU" sz="1200" kern="1200" dirty="0" smtClean="0">
                <a:solidFill>
                  <a:schemeClr val="tx1"/>
                </a:solidFill>
                <a:latin typeface="+mn-lt"/>
                <a:ea typeface="+mn-ea"/>
                <a:cs typeface="+mn-cs"/>
              </a:rPr>
              <a:t>BPM-системы предоставляют доступ через </a:t>
            </a:r>
            <a:r>
              <a:rPr lang="ru-RU" sz="1200" kern="1200" dirty="0" err="1" smtClean="0">
                <a:solidFill>
                  <a:schemeClr val="tx1"/>
                </a:solidFill>
                <a:latin typeface="+mn-lt"/>
                <a:ea typeface="+mn-ea"/>
                <a:cs typeface="+mn-cs"/>
              </a:rPr>
              <a:t>веб-интерфейс</a:t>
            </a:r>
            <a:r>
              <a:rPr lang="ru-RU" sz="1200" kern="1200" dirty="0" smtClean="0">
                <a:solidFill>
                  <a:schemeClr val="tx1"/>
                </a:solidFill>
                <a:latin typeface="+mn-lt"/>
                <a:ea typeface="+mn-ea"/>
                <a:cs typeface="+mn-cs"/>
              </a:rPr>
              <a:t>, что позволяет максимально легко вовлекать в коллективную работу сотрудников территориально удаленных подразделений или органов управления здравоохранением.</a:t>
            </a:r>
            <a:endParaRPr lang="ru-RU" dirty="0"/>
          </a:p>
        </p:txBody>
      </p:sp>
      <p:sp>
        <p:nvSpPr>
          <p:cNvPr id="4" name="Номер слайда 3"/>
          <p:cNvSpPr>
            <a:spLocks noGrp="1"/>
          </p:cNvSpPr>
          <p:nvPr>
            <p:ph type="sldNum" sz="quarter" idx="10"/>
          </p:nvPr>
        </p:nvSpPr>
        <p:spPr/>
        <p:txBody>
          <a:bodyPr/>
          <a:lstStyle/>
          <a:p>
            <a:fld id="{AB295D3B-8A0E-42EE-A7AF-4013CB98BAC3}" type="slidenum">
              <a:rPr lang="ru-RU" smtClean="0"/>
              <a:pPr/>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1" kern="1200" dirty="0" smtClean="0">
                <a:solidFill>
                  <a:schemeClr val="tx1"/>
                </a:solidFill>
                <a:latin typeface="+mn-lt"/>
                <a:ea typeface="+mn-ea"/>
                <a:cs typeface="+mn-cs"/>
              </a:rPr>
              <a:t>Мониторинг.</a:t>
            </a:r>
            <a:r>
              <a:rPr lang="ru-RU" sz="1200" kern="1200" dirty="0" smtClean="0">
                <a:solidFill>
                  <a:schemeClr val="tx1"/>
                </a:solidFill>
                <a:latin typeface="+mn-lt"/>
                <a:ea typeface="+mn-ea"/>
                <a:cs typeface="+mn-cs"/>
              </a:rPr>
              <a:t> BPM-система осуществляет контроль бизнес-процессов двумя путями:</a:t>
            </a:r>
          </a:p>
          <a:p>
            <a:pPr lvl="0"/>
            <a:r>
              <a:rPr lang="ru-RU" sz="1200" kern="1200" dirty="0" smtClean="0">
                <a:solidFill>
                  <a:schemeClr val="tx1"/>
                </a:solidFill>
                <a:latin typeface="+mn-lt"/>
                <a:ea typeface="+mn-ea"/>
                <a:cs typeface="+mn-cs"/>
              </a:rPr>
              <a:t>Менеджеру не приходится выяснять «на ком стрелка» — для каждого экземпляра бизнес-процесса это наглядно показывает динамически формируемое графическое изображение схемы процесса, на которой показаны уже выполненные шаги и где находится экземпляр процесса: </a:t>
            </a:r>
            <a:r>
              <a:rPr lang="ru-RU" sz="1200" i="1" kern="1200" dirty="0" err="1" smtClean="0">
                <a:solidFill>
                  <a:schemeClr val="tx1"/>
                </a:solidFill>
                <a:latin typeface="+mn-lt"/>
                <a:ea typeface="+mn-ea"/>
                <a:cs typeface="+mn-cs"/>
              </a:rPr>
              <a:t>незавершенка</a:t>
            </a:r>
            <a:r>
              <a:rPr lang="ru-RU" sz="1200" kern="1200" dirty="0" smtClean="0">
                <a:solidFill>
                  <a:schemeClr val="tx1"/>
                </a:solidFill>
                <a:latin typeface="+mn-lt"/>
                <a:ea typeface="+mn-ea"/>
                <a:cs typeface="+mn-cs"/>
              </a:rPr>
              <a:t>. </a:t>
            </a:r>
          </a:p>
          <a:p>
            <a:pPr lvl="0"/>
            <a:r>
              <a:rPr lang="ru-RU" sz="1200" kern="1200" dirty="0" smtClean="0">
                <a:solidFill>
                  <a:schemeClr val="tx1"/>
                </a:solidFill>
                <a:latin typeface="+mn-lt"/>
                <a:ea typeface="+mn-ea"/>
                <a:cs typeface="+mn-cs"/>
              </a:rPr>
              <a:t>BPM-система накапливает ценную статистику о параметрах выполнения экземпляров бизнес-процессов: интенсивность (число экземпляров в неделю или месяц), продолжительность (время от запуска до завершения), нагрузка на отдельных специалистов (число и продолжительность выполненных заданий). Так как в процессах описываются и регламенты (время выполнения каждого шага процесса), то можно отслеживать и нарушения стандартных технологий.</a:t>
            </a:r>
          </a:p>
          <a:p>
            <a:endParaRPr lang="ru-RU" dirty="0"/>
          </a:p>
        </p:txBody>
      </p:sp>
      <p:sp>
        <p:nvSpPr>
          <p:cNvPr id="4" name="Номер слайда 3"/>
          <p:cNvSpPr>
            <a:spLocks noGrp="1"/>
          </p:cNvSpPr>
          <p:nvPr>
            <p:ph type="sldNum" sz="quarter" idx="10"/>
          </p:nvPr>
        </p:nvSpPr>
        <p:spPr/>
        <p:txBody>
          <a:bodyPr/>
          <a:lstStyle/>
          <a:p>
            <a:fld id="{AB295D3B-8A0E-42EE-A7AF-4013CB98BAC3}" type="slidenum">
              <a:rPr lang="ru-RU" smtClean="0"/>
              <a:pPr/>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BPM-системы как правило предоставляют базовый набор отчетов по показателям бизнес-процессов. На их основе могут быть сконструированы т.н. «ключевые показатели эффективности» (KPI, </a:t>
            </a:r>
            <a:r>
              <a:rPr lang="ru-RU" sz="1200" kern="1200" dirty="0" err="1" smtClean="0">
                <a:solidFill>
                  <a:schemeClr val="tx1"/>
                </a:solidFill>
                <a:latin typeface="+mn-lt"/>
                <a:ea typeface="+mn-ea"/>
                <a:cs typeface="+mn-cs"/>
              </a:rPr>
              <a:t>Key</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Performance</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Indicators</a:t>
            </a:r>
            <a:r>
              <a:rPr lang="ru-RU" sz="1200" kern="1200" dirty="0" smtClean="0">
                <a:solidFill>
                  <a:schemeClr val="tx1"/>
                </a:solidFill>
                <a:latin typeface="+mn-lt"/>
                <a:ea typeface="+mn-ea"/>
                <a:cs typeface="+mn-cs"/>
              </a:rPr>
              <a:t>), которые, в свою очередь, могут быть увязаны с «системой сбалансированных показателей» (BSC, </a:t>
            </a:r>
            <a:r>
              <a:rPr lang="ru-RU" sz="1200" kern="1200" dirty="0" err="1" smtClean="0">
                <a:solidFill>
                  <a:schemeClr val="tx1"/>
                </a:solidFill>
                <a:latin typeface="+mn-lt"/>
                <a:ea typeface="+mn-ea"/>
                <a:cs typeface="+mn-cs"/>
              </a:rPr>
              <a:t>Balanced</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Scoreсard</a:t>
            </a:r>
            <a:r>
              <a:rPr lang="ru-RU" sz="1200" kern="1200" dirty="0" smtClean="0">
                <a:solidFill>
                  <a:schemeClr val="tx1"/>
                </a:solidFill>
                <a:latin typeface="+mn-lt"/>
                <a:ea typeface="+mn-ea"/>
                <a:cs typeface="+mn-cs"/>
              </a:rPr>
              <a:t>).</a:t>
            </a:r>
          </a:p>
          <a:p>
            <a:endParaRPr lang="ru-RU" dirty="0"/>
          </a:p>
        </p:txBody>
      </p:sp>
      <p:sp>
        <p:nvSpPr>
          <p:cNvPr id="4" name="Номер слайда 3"/>
          <p:cNvSpPr>
            <a:spLocks noGrp="1"/>
          </p:cNvSpPr>
          <p:nvPr>
            <p:ph type="sldNum" sz="quarter" idx="10"/>
          </p:nvPr>
        </p:nvSpPr>
        <p:spPr/>
        <p:txBody>
          <a:bodyPr/>
          <a:lstStyle/>
          <a:p>
            <a:fld id="{AB295D3B-8A0E-42EE-A7AF-4013CB98BAC3}" type="slidenum">
              <a:rPr lang="ru-RU" smtClean="0"/>
              <a:pPr/>
              <a:t>12</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Используя это технологическое сходство между управлениями бизнес-процессов и лечебно-диагностическими процессами, мы начали работы по использованию  BPM-систем для реализации заветной цепочки:</a:t>
            </a:r>
          </a:p>
          <a:p>
            <a:r>
              <a:rPr lang="ru-RU" sz="1200" kern="1200" dirty="0" smtClean="0">
                <a:solidFill>
                  <a:schemeClr val="tx1"/>
                </a:solidFill>
                <a:latin typeface="+mn-lt"/>
                <a:ea typeface="+mn-ea"/>
                <a:cs typeface="+mn-cs"/>
              </a:rPr>
              <a:t> </a:t>
            </a:r>
          </a:p>
          <a:p>
            <a:pPr lvl="0">
              <a:buFont typeface="Arial" pitchFamily="34" charset="0"/>
              <a:buChar char="•"/>
            </a:pPr>
            <a:r>
              <a:rPr lang="ru-RU" sz="1200" kern="1200" dirty="0" smtClean="0">
                <a:solidFill>
                  <a:schemeClr val="tx1"/>
                </a:solidFill>
                <a:latin typeface="+mn-lt"/>
                <a:ea typeface="+mn-ea"/>
                <a:cs typeface="+mn-cs"/>
              </a:rPr>
              <a:t>разработка стандартов оказания медицинской помощи на основе доказательности – </a:t>
            </a:r>
          </a:p>
          <a:p>
            <a:pPr lvl="0">
              <a:buFont typeface="Arial" pitchFamily="34" charset="0"/>
              <a:buChar char="•"/>
            </a:pPr>
            <a:r>
              <a:rPr lang="ru-RU" sz="1200" kern="1200" dirty="0" smtClean="0">
                <a:solidFill>
                  <a:schemeClr val="tx1"/>
                </a:solidFill>
                <a:latin typeface="+mn-lt"/>
                <a:ea typeface="+mn-ea"/>
                <a:cs typeface="+mn-cs"/>
              </a:rPr>
              <a:t>проектирование (моделирование-формализация) ЛДП – </a:t>
            </a:r>
          </a:p>
          <a:p>
            <a:pPr lvl="0">
              <a:buFont typeface="Arial" pitchFamily="34" charset="0"/>
              <a:buChar char="•"/>
            </a:pPr>
            <a:r>
              <a:rPr lang="ru-RU" sz="1200" kern="1200" dirty="0" smtClean="0">
                <a:solidFill>
                  <a:schemeClr val="tx1"/>
                </a:solidFill>
                <a:latin typeface="+mn-lt"/>
                <a:ea typeface="+mn-ea"/>
                <a:cs typeface="+mn-cs"/>
              </a:rPr>
              <a:t>запуск экземпляра ЛДП и его исполнение – </a:t>
            </a:r>
          </a:p>
          <a:p>
            <a:pPr lvl="0">
              <a:buFont typeface="Arial" pitchFamily="34" charset="0"/>
              <a:buChar char="•"/>
            </a:pPr>
            <a:r>
              <a:rPr lang="ru-RU" sz="1200" kern="1200" dirty="0" smtClean="0">
                <a:solidFill>
                  <a:schemeClr val="tx1"/>
                </a:solidFill>
                <a:latin typeface="+mn-lt"/>
                <a:ea typeface="+mn-ea"/>
                <a:cs typeface="+mn-cs"/>
              </a:rPr>
              <a:t>мониторинг (анализ) – непрерывное улучшение (стандарты должны ежегодно обновляться на основе результатов новых исследований) –</a:t>
            </a:r>
          </a:p>
          <a:p>
            <a:pPr lvl="0">
              <a:buFont typeface="Arial" pitchFamily="34" charset="0"/>
              <a:buChar char="•"/>
            </a:pPr>
            <a:r>
              <a:rPr lang="ru-RU" sz="1200" kern="1200" dirty="0" smtClean="0">
                <a:solidFill>
                  <a:schemeClr val="tx1"/>
                </a:solidFill>
                <a:latin typeface="+mn-lt"/>
                <a:ea typeface="+mn-ea"/>
                <a:cs typeface="+mn-cs"/>
              </a:rPr>
              <a:t>Медицинское</a:t>
            </a:r>
            <a:r>
              <a:rPr lang="ru-RU" sz="1200" kern="1200" baseline="0" dirty="0" smtClean="0">
                <a:solidFill>
                  <a:schemeClr val="tx1"/>
                </a:solidFill>
                <a:latin typeface="+mn-lt"/>
                <a:ea typeface="+mn-ea"/>
                <a:cs typeface="+mn-cs"/>
              </a:rPr>
              <a:t> </a:t>
            </a:r>
            <a:r>
              <a:rPr lang="ru-RU" sz="1200" kern="1200" baseline="0" dirty="0" err="1" smtClean="0">
                <a:solidFill>
                  <a:schemeClr val="tx1"/>
                </a:solidFill>
                <a:latin typeface="+mn-lt"/>
                <a:ea typeface="+mn-ea"/>
                <a:cs typeface="+mn-cs"/>
              </a:rPr>
              <a:t>автодокументирование</a:t>
            </a:r>
            <a:endParaRPr lang="ru-RU" sz="1200" kern="1200" dirty="0" smtClean="0">
              <a:solidFill>
                <a:schemeClr val="tx1"/>
              </a:solidFill>
              <a:latin typeface="+mn-lt"/>
              <a:ea typeface="+mn-ea"/>
              <a:cs typeface="+mn-cs"/>
            </a:endParaRPr>
          </a:p>
          <a:p>
            <a:pPr lvl="0">
              <a:buFont typeface="Arial" pitchFamily="34" charset="0"/>
              <a:buChar char="•"/>
            </a:pPr>
            <a:r>
              <a:rPr lang="ru-RU" sz="1200" kern="1200" dirty="0" smtClean="0">
                <a:solidFill>
                  <a:schemeClr val="tx1"/>
                </a:solidFill>
                <a:latin typeface="+mn-lt"/>
                <a:ea typeface="+mn-ea"/>
                <a:cs typeface="+mn-cs"/>
              </a:rPr>
              <a:t>совершенствование управления больницей в целом</a:t>
            </a:r>
          </a:p>
          <a:p>
            <a:r>
              <a:rPr lang="ru-RU" sz="1200" kern="1200" dirty="0" smtClean="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Так как процесс формализован, то он обязательно сопровождается медицинским документированием (документооборот) и основным электронным документом, используемым в ЛДП, является </a:t>
            </a:r>
            <a:r>
              <a:rPr lang="ru-RU" sz="1200" b="1" kern="1200" dirty="0" smtClean="0">
                <a:solidFill>
                  <a:schemeClr val="tx1"/>
                </a:solidFill>
                <a:latin typeface="+mn-lt"/>
                <a:ea typeface="+mn-ea"/>
                <a:cs typeface="+mn-cs"/>
              </a:rPr>
              <a:t>электронная медицинская карта (ЭМК),</a:t>
            </a:r>
            <a:r>
              <a:rPr lang="ru-RU" sz="1200" kern="1200" dirty="0" smtClean="0">
                <a:solidFill>
                  <a:schemeClr val="tx1"/>
                </a:solidFill>
                <a:latin typeface="+mn-lt"/>
                <a:ea typeface="+mn-ea"/>
                <a:cs typeface="+mn-cs"/>
              </a:rPr>
              <a:t> которая представляет собой самостоятельный программный ресурс. </a:t>
            </a:r>
          </a:p>
          <a:p>
            <a:endParaRPr lang="ru-RU" dirty="0"/>
          </a:p>
        </p:txBody>
      </p:sp>
      <p:sp>
        <p:nvSpPr>
          <p:cNvPr id="4" name="Номер слайда 3"/>
          <p:cNvSpPr>
            <a:spLocks noGrp="1"/>
          </p:cNvSpPr>
          <p:nvPr>
            <p:ph type="sldNum" sz="quarter" idx="10"/>
          </p:nvPr>
        </p:nvSpPr>
        <p:spPr/>
        <p:txBody>
          <a:bodyPr/>
          <a:lstStyle/>
          <a:p>
            <a:fld id="{AB295D3B-8A0E-42EE-A7AF-4013CB98BAC3}" type="slidenum">
              <a:rPr lang="ru-RU" smtClean="0"/>
              <a:pPr/>
              <a:t>13</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ЭМК в нашем представлении - это централизованное хранилище электронных медицинских записей по всем обращениям пациентов. Это хранилище представляет собой базу данных, содержащую исчерпывающую информацию о пациенте и набор сервисных программ для доступа к ней.  Хранилище является источником данных для множества применений(</a:t>
            </a:r>
            <a:r>
              <a:rPr lang="ru-RU" sz="1200" dirty="0" smtClean="0"/>
              <a:t>Такими сервисными программами могут быть </a:t>
            </a:r>
            <a:r>
              <a:rPr lang="ru-RU" sz="1200" dirty="0" err="1" smtClean="0"/>
              <a:t>вьюверы</a:t>
            </a:r>
            <a:r>
              <a:rPr lang="ru-RU" sz="1200" dirty="0" smtClean="0"/>
              <a:t>, разработанные в команде Бориса Зингермана, которые реализуют ЛДН</a:t>
            </a:r>
            <a:r>
              <a:rPr lang="en-US" sz="1200" dirty="0" smtClean="0"/>
              <a:t> </a:t>
            </a:r>
            <a:r>
              <a:rPr lang="ru-RU" sz="1200" dirty="0" smtClean="0"/>
              <a:t>(листы динамических наблюдений))</a:t>
            </a:r>
            <a:r>
              <a:rPr lang="ru-RU" sz="1200" kern="1200" dirty="0" smtClean="0">
                <a:solidFill>
                  <a:schemeClr val="tx1"/>
                </a:solidFill>
                <a:latin typeface="+mn-lt"/>
                <a:ea typeface="+mn-ea"/>
                <a:cs typeface="+mn-cs"/>
              </a:rPr>
              <a:t>: </a:t>
            </a:r>
          </a:p>
          <a:p>
            <a:r>
              <a:rPr lang="ru-RU" sz="1200" kern="1200" dirty="0" smtClean="0">
                <a:solidFill>
                  <a:schemeClr val="tx1"/>
                </a:solidFill>
                <a:latin typeface="+mn-lt"/>
                <a:ea typeface="+mn-ea"/>
                <a:cs typeface="+mn-cs"/>
              </a:rPr>
              <a:t> </a:t>
            </a:r>
          </a:p>
          <a:p>
            <a:pPr lvl="0"/>
            <a:r>
              <a:rPr lang="ru-RU" sz="1200" kern="1200" dirty="0" smtClean="0">
                <a:solidFill>
                  <a:schemeClr val="tx1"/>
                </a:solidFill>
                <a:latin typeface="+mn-lt"/>
                <a:ea typeface="+mn-ea"/>
                <a:cs typeface="+mn-cs"/>
              </a:rPr>
              <a:t>лечебно-диагностический процесс, </a:t>
            </a:r>
          </a:p>
          <a:p>
            <a:pPr lvl="0"/>
            <a:r>
              <a:rPr lang="ru-RU" sz="1200" kern="1200" dirty="0" smtClean="0">
                <a:solidFill>
                  <a:schemeClr val="tx1"/>
                </a:solidFill>
                <a:latin typeface="+mn-lt"/>
                <a:ea typeface="+mn-ea"/>
                <a:cs typeface="+mn-cs"/>
              </a:rPr>
              <a:t>медицинская статистика, </a:t>
            </a:r>
          </a:p>
          <a:p>
            <a:pPr lvl="0"/>
            <a:r>
              <a:rPr lang="ru-RU" sz="1200" kern="1200" dirty="0" smtClean="0">
                <a:solidFill>
                  <a:schemeClr val="tx1"/>
                </a:solidFill>
                <a:latin typeface="+mn-lt"/>
                <a:ea typeface="+mn-ea"/>
                <a:cs typeface="+mn-cs"/>
              </a:rPr>
              <a:t>различные виды отчетности, </a:t>
            </a:r>
          </a:p>
          <a:p>
            <a:pPr lvl="0"/>
            <a:r>
              <a:rPr lang="ru-RU" sz="1200" kern="1200" dirty="0" smtClean="0">
                <a:solidFill>
                  <a:schemeClr val="tx1"/>
                </a:solidFill>
                <a:latin typeface="+mn-lt"/>
                <a:ea typeface="+mn-ea"/>
                <a:cs typeface="+mn-cs"/>
              </a:rPr>
              <a:t>а также для организации персонифицированного учета медицинских услуг. </a:t>
            </a:r>
          </a:p>
          <a:p>
            <a:r>
              <a:rPr lang="ru-RU" sz="1200" kern="1200" dirty="0" smtClean="0">
                <a:solidFill>
                  <a:schemeClr val="tx1"/>
                </a:solidFill>
                <a:latin typeface="+mn-lt"/>
                <a:ea typeface="+mn-ea"/>
                <a:cs typeface="+mn-cs"/>
              </a:rPr>
              <a:t> </a:t>
            </a:r>
          </a:p>
          <a:p>
            <a:r>
              <a:rPr lang="ru-RU" sz="1200" kern="1200" dirty="0" smtClean="0">
                <a:solidFill>
                  <a:schemeClr val="tx1"/>
                </a:solidFill>
                <a:latin typeface="+mn-lt"/>
                <a:ea typeface="+mn-ea"/>
                <a:cs typeface="+mn-cs"/>
              </a:rPr>
              <a:t>Основными поставщиками информации для хранилища ЭМК являются подсистемы:</a:t>
            </a:r>
          </a:p>
          <a:p>
            <a:r>
              <a:rPr lang="ru-RU" sz="1200" kern="1200" dirty="0" smtClean="0">
                <a:solidFill>
                  <a:schemeClr val="tx1"/>
                </a:solidFill>
                <a:latin typeface="+mn-lt"/>
                <a:ea typeface="+mn-ea"/>
                <a:cs typeface="+mn-cs"/>
              </a:rPr>
              <a:t> </a:t>
            </a:r>
          </a:p>
          <a:p>
            <a:pPr lvl="0"/>
            <a:r>
              <a:rPr lang="ru-RU" sz="1200" kern="1200" dirty="0" smtClean="0">
                <a:solidFill>
                  <a:schemeClr val="tx1"/>
                </a:solidFill>
                <a:latin typeface="+mn-lt"/>
                <a:ea typeface="+mn-ea"/>
                <a:cs typeface="+mn-cs"/>
              </a:rPr>
              <a:t>Лечебно-диагностический процесс</a:t>
            </a:r>
          </a:p>
          <a:p>
            <a:pPr lvl="0"/>
            <a:r>
              <a:rPr lang="ru-RU" sz="1200" kern="1200" dirty="0" smtClean="0">
                <a:solidFill>
                  <a:schemeClr val="tx1"/>
                </a:solidFill>
                <a:latin typeface="+mn-lt"/>
                <a:ea typeface="+mn-ea"/>
                <a:cs typeface="+mn-cs"/>
              </a:rPr>
              <a:t>Подсистема материально-технического обеспечения, в первую очередь медицинские препараты и медикаменты</a:t>
            </a:r>
          </a:p>
          <a:p>
            <a:pPr lvl="0"/>
            <a:r>
              <a:rPr lang="ru-RU" sz="1200" kern="1200" dirty="0" smtClean="0">
                <a:solidFill>
                  <a:schemeClr val="tx1"/>
                </a:solidFill>
                <a:latin typeface="+mn-lt"/>
                <a:ea typeface="+mn-ea"/>
                <a:cs typeface="+mn-cs"/>
              </a:rPr>
              <a:t>Управление персоналом. Учет труда и заработной платы</a:t>
            </a:r>
          </a:p>
          <a:p>
            <a:pPr lvl="0"/>
            <a:r>
              <a:rPr lang="ru-RU" sz="1200" kern="1200" dirty="0" smtClean="0">
                <a:solidFill>
                  <a:schemeClr val="tx1"/>
                </a:solidFill>
                <a:latin typeface="+mn-lt"/>
                <a:ea typeface="+mn-ea"/>
                <a:cs typeface="+mn-cs"/>
              </a:rPr>
              <a:t>Лабораторно диагностическая подсистема</a:t>
            </a:r>
          </a:p>
          <a:p>
            <a:endParaRPr lang="ru-RU" dirty="0"/>
          </a:p>
        </p:txBody>
      </p:sp>
      <p:sp>
        <p:nvSpPr>
          <p:cNvPr id="4" name="Номер слайда 3"/>
          <p:cNvSpPr>
            <a:spLocks noGrp="1"/>
          </p:cNvSpPr>
          <p:nvPr>
            <p:ph type="sldNum" sz="quarter" idx="10"/>
          </p:nvPr>
        </p:nvSpPr>
        <p:spPr/>
        <p:txBody>
          <a:bodyPr/>
          <a:lstStyle/>
          <a:p>
            <a:fld id="{AB295D3B-8A0E-42EE-A7AF-4013CB98BAC3}" type="slidenum">
              <a:rPr lang="ru-RU" smtClean="0"/>
              <a:pPr/>
              <a:t>14</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1" kern="1200" dirty="0" smtClean="0">
                <a:solidFill>
                  <a:schemeClr val="tx1"/>
                </a:solidFill>
                <a:latin typeface="+mn-lt"/>
                <a:ea typeface="+mn-ea"/>
                <a:cs typeface="+mn-cs"/>
              </a:rPr>
              <a:t>Подсистема лечебно-диагностический процесс (ЛДП)</a:t>
            </a:r>
            <a:r>
              <a:rPr lang="ru-RU" sz="1200" kern="1200" dirty="0" smtClean="0">
                <a:solidFill>
                  <a:schemeClr val="tx1"/>
                </a:solidFill>
                <a:latin typeface="+mn-lt"/>
                <a:ea typeface="+mn-ea"/>
                <a:cs typeface="+mn-cs"/>
              </a:rPr>
              <a:t> основана на использовании процессного подхода в компьютерной реализации стандартов оказания медицинской помощи пациентам.  Он является основным поставщиком информации для хранилища ЭМК. Подсистема взаимодействует с подсистемами:</a:t>
            </a:r>
          </a:p>
          <a:p>
            <a:r>
              <a:rPr lang="ru-RU" sz="1200" kern="1200" dirty="0" smtClean="0">
                <a:solidFill>
                  <a:schemeClr val="tx1"/>
                </a:solidFill>
                <a:latin typeface="+mn-lt"/>
                <a:ea typeface="+mn-ea"/>
                <a:cs typeface="+mn-cs"/>
              </a:rPr>
              <a:t> </a:t>
            </a:r>
          </a:p>
          <a:p>
            <a:pPr lvl="0"/>
            <a:r>
              <a:rPr lang="ru-RU" sz="1200" kern="1200" dirty="0" smtClean="0">
                <a:solidFill>
                  <a:schemeClr val="tx1"/>
                </a:solidFill>
                <a:latin typeface="+mn-lt"/>
                <a:ea typeface="+mn-ea"/>
                <a:cs typeface="+mn-cs"/>
              </a:rPr>
              <a:t>Подсистема ЭМК</a:t>
            </a:r>
          </a:p>
          <a:p>
            <a:pPr lvl="0"/>
            <a:r>
              <a:rPr lang="ru-RU" sz="1200" kern="1200" dirty="0" smtClean="0">
                <a:solidFill>
                  <a:schemeClr val="tx1"/>
                </a:solidFill>
                <a:latin typeface="+mn-lt"/>
                <a:ea typeface="+mn-ea"/>
                <a:cs typeface="+mn-cs"/>
              </a:rPr>
              <a:t>Подсистема материально-технического обеспечения, в первую очередь медицинские препараты и медикаменты</a:t>
            </a:r>
          </a:p>
          <a:p>
            <a:pPr lvl="0"/>
            <a:r>
              <a:rPr lang="ru-RU" sz="1200" kern="1200" dirty="0" smtClean="0">
                <a:solidFill>
                  <a:schemeClr val="tx1"/>
                </a:solidFill>
                <a:latin typeface="+mn-lt"/>
                <a:ea typeface="+mn-ea"/>
                <a:cs typeface="+mn-cs"/>
              </a:rPr>
              <a:t>Управление персоналом. Учет труда и заработной платы</a:t>
            </a:r>
          </a:p>
          <a:p>
            <a:pPr lvl="0"/>
            <a:r>
              <a:rPr lang="ru-RU" sz="1200" kern="1200" dirty="0" smtClean="0">
                <a:solidFill>
                  <a:schemeClr val="tx1"/>
                </a:solidFill>
                <a:latin typeface="+mn-lt"/>
                <a:ea typeface="+mn-ea"/>
                <a:cs typeface="+mn-cs"/>
              </a:rPr>
              <a:t>Лабораторно диагностическая подсистема</a:t>
            </a:r>
          </a:p>
          <a:p>
            <a:r>
              <a:rPr lang="ru-RU" sz="1200" kern="1200" dirty="0" smtClean="0">
                <a:solidFill>
                  <a:schemeClr val="tx1"/>
                </a:solidFill>
                <a:latin typeface="+mn-lt"/>
                <a:ea typeface="+mn-ea"/>
                <a:cs typeface="+mn-cs"/>
              </a:rPr>
              <a:t> </a:t>
            </a:r>
          </a:p>
          <a:p>
            <a:r>
              <a:rPr lang="ru-RU" sz="1200" kern="1200" dirty="0" smtClean="0">
                <a:solidFill>
                  <a:schemeClr val="tx1"/>
                </a:solidFill>
                <a:latin typeface="+mn-lt"/>
                <a:ea typeface="+mn-ea"/>
                <a:cs typeface="+mn-cs"/>
              </a:rPr>
              <a:t>Отметим особо, что все «нормативные» данные о пациентах, такие как, например, нормальные показатели биологических жидкостей человека и физиологических функций, являются атрибутами  подсистемы лечебно-диагностический процесс, не подсистемы ЭМК.</a:t>
            </a:r>
            <a:endParaRPr lang="ru-RU" sz="1200" kern="1200" dirty="0">
              <a:solidFill>
                <a:schemeClr val="tx1"/>
              </a:solidFill>
              <a:latin typeface="+mn-lt"/>
              <a:ea typeface="+mn-ea"/>
              <a:cs typeface="+mn-cs"/>
            </a:endParaRPr>
          </a:p>
        </p:txBody>
      </p:sp>
      <p:sp>
        <p:nvSpPr>
          <p:cNvPr id="4" name="Номер слайда 3"/>
          <p:cNvSpPr>
            <a:spLocks noGrp="1"/>
          </p:cNvSpPr>
          <p:nvPr>
            <p:ph type="sldNum" sz="quarter" idx="10"/>
          </p:nvPr>
        </p:nvSpPr>
        <p:spPr/>
        <p:txBody>
          <a:bodyPr/>
          <a:lstStyle/>
          <a:p>
            <a:fld id="{AB295D3B-8A0E-42EE-A7AF-4013CB98BAC3}" type="slidenum">
              <a:rPr lang="ru-RU" smtClean="0"/>
              <a:pPr/>
              <a:t>15</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В заключение, хочется отметить, что то, о чем здесь шла речь, является частью более общей работы – совершенствование системы менеджмента качества или качественного менеджмента. Принципиальное отличие от классических систем менеджмента качества здесь заключается в том, что документирование процессов осуществляется на языке, интерпретируемом компьютерами и, как следствие, все основные шаги процесса управления качеством менеджмента осуществляются ими же: проектирование, исполнение, мониторинг.</a:t>
            </a:r>
          </a:p>
          <a:p>
            <a:r>
              <a:rPr lang="ru-RU" sz="1200" kern="1200" dirty="0" smtClean="0">
                <a:solidFill>
                  <a:schemeClr val="tx1"/>
                </a:solidFill>
                <a:latin typeface="+mn-lt"/>
                <a:ea typeface="+mn-ea"/>
                <a:cs typeface="+mn-cs"/>
              </a:rPr>
              <a:t> </a:t>
            </a:r>
          </a:p>
          <a:p>
            <a:r>
              <a:rPr lang="ru-RU" sz="1200" kern="1200" dirty="0" smtClean="0">
                <a:solidFill>
                  <a:schemeClr val="tx1"/>
                </a:solidFill>
                <a:latin typeface="+mn-lt"/>
                <a:ea typeface="+mn-ea"/>
                <a:cs typeface="+mn-cs"/>
              </a:rPr>
              <a:t>Напомню совпадающие лозунги:</a:t>
            </a:r>
          </a:p>
          <a:p>
            <a:r>
              <a:rPr lang="en-US" sz="1200" kern="1200" dirty="0" smtClean="0">
                <a:solidFill>
                  <a:schemeClr val="tx1"/>
                </a:solidFill>
                <a:latin typeface="+mn-lt"/>
                <a:ea typeface="+mn-ea"/>
                <a:cs typeface="+mn-cs"/>
              </a:rPr>
              <a:t> </a:t>
            </a:r>
            <a:endParaRPr lang="ru-RU" sz="1200" kern="1200" dirty="0" smtClean="0">
              <a:solidFill>
                <a:schemeClr val="tx1"/>
              </a:solidFill>
              <a:latin typeface="+mn-lt"/>
              <a:ea typeface="+mn-ea"/>
              <a:cs typeface="+mn-cs"/>
            </a:endParaRPr>
          </a:p>
          <a:p>
            <a:pPr lvl="0"/>
            <a:r>
              <a:rPr lang="ru-RU" sz="1200" kern="1200" dirty="0" smtClean="0">
                <a:solidFill>
                  <a:schemeClr val="tx1"/>
                </a:solidFill>
                <a:latin typeface="+mn-lt"/>
                <a:ea typeface="+mn-ea"/>
                <a:cs typeface="+mn-cs"/>
              </a:rPr>
              <a:t>Система менеджмента качества призвана обеспечить предсказуемый и непрерывно улучшающийся уровень качества медицинских услуг и деятельности учреждения в целом</a:t>
            </a:r>
          </a:p>
          <a:p>
            <a:pPr lvl="0"/>
            <a:r>
              <a:rPr lang="ru-RU" sz="1200" kern="1200" dirty="0" smtClean="0">
                <a:solidFill>
                  <a:schemeClr val="tx1"/>
                </a:solidFill>
                <a:latin typeface="+mn-lt"/>
                <a:ea typeface="+mn-ea"/>
                <a:cs typeface="+mn-cs"/>
              </a:rPr>
              <a:t>Создание системы знаний, обеспечивающей развитие профессиональных компетенций всех сотрудников</a:t>
            </a:r>
          </a:p>
          <a:p>
            <a:pPr lvl="0"/>
            <a:r>
              <a:rPr lang="ru-RU" sz="1200" kern="1200" dirty="0" smtClean="0">
                <a:solidFill>
                  <a:schemeClr val="tx1"/>
                </a:solidFill>
                <a:latin typeface="+mn-lt"/>
                <a:ea typeface="+mn-ea"/>
                <a:cs typeface="+mn-cs"/>
              </a:rPr>
              <a:t>Вовлечение максимального количества сотрудников в процесс СМК</a:t>
            </a:r>
          </a:p>
          <a:p>
            <a:pPr lvl="0"/>
            <a:r>
              <a:rPr lang="ru-RU" sz="1200" kern="1200" dirty="0" smtClean="0">
                <a:solidFill>
                  <a:schemeClr val="tx1"/>
                </a:solidFill>
                <a:latin typeface="+mn-lt"/>
                <a:ea typeface="+mn-ea"/>
                <a:cs typeface="+mn-cs"/>
              </a:rPr>
              <a:t>Координация и контроль знаний – обеспечение уверенности в том, что знания не только используются, но и используются по назначению и так, как предписано</a:t>
            </a:r>
          </a:p>
          <a:p>
            <a:pPr lvl="0"/>
            <a:r>
              <a:rPr lang="ru-RU" sz="1200" kern="1200" dirty="0" smtClean="0">
                <a:solidFill>
                  <a:schemeClr val="tx1"/>
                </a:solidFill>
                <a:latin typeface="+mn-lt"/>
                <a:ea typeface="+mn-ea"/>
                <a:cs typeface="+mn-cs"/>
              </a:rPr>
              <a:t>Непрерывное (для BPM), а не раз в год (для СМК),  совершенствование, как знаний, так и собственно процессов деятельности</a:t>
            </a:r>
          </a:p>
          <a:p>
            <a:r>
              <a:rPr lang="ru-RU" sz="1200" kern="1200" dirty="0" smtClean="0">
                <a:solidFill>
                  <a:schemeClr val="tx1"/>
                </a:solidFill>
                <a:latin typeface="+mn-lt"/>
                <a:ea typeface="+mn-ea"/>
                <a:cs typeface="+mn-cs"/>
              </a:rPr>
              <a:t> </a:t>
            </a:r>
          </a:p>
          <a:p>
            <a:endParaRPr lang="ru-RU" dirty="0"/>
          </a:p>
        </p:txBody>
      </p:sp>
      <p:sp>
        <p:nvSpPr>
          <p:cNvPr id="4" name="Номер слайда 3"/>
          <p:cNvSpPr>
            <a:spLocks noGrp="1"/>
          </p:cNvSpPr>
          <p:nvPr>
            <p:ph type="sldNum" sz="quarter" idx="10"/>
          </p:nvPr>
        </p:nvSpPr>
        <p:spPr/>
        <p:txBody>
          <a:bodyPr/>
          <a:lstStyle/>
          <a:p>
            <a:fld id="{AB295D3B-8A0E-42EE-A7AF-4013CB98BAC3}" type="slidenum">
              <a:rPr lang="ru-RU" smtClean="0"/>
              <a:pPr/>
              <a:t>16</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Образ слайда 1"/>
          <p:cNvSpPr>
            <a:spLocks noGrp="1" noRot="1" noChangeAspect="1" noTextEdit="1"/>
          </p:cNvSpPr>
          <p:nvPr>
            <p:ph type="sldImg"/>
          </p:nvPr>
        </p:nvSpPr>
        <p:spPr bwMode="auto">
          <a:noFill/>
          <a:ln>
            <a:solidFill>
              <a:srgbClr val="000000"/>
            </a:solidFill>
            <a:miter lim="800000"/>
            <a:headEnd/>
            <a:tailEnd/>
          </a:ln>
        </p:spPr>
      </p:sp>
      <p:sp>
        <p:nvSpPr>
          <p:cNvPr id="3" name="Заметки 2"/>
          <p:cNvSpPr>
            <a:spLocks noGrp="1"/>
          </p:cNvSpPr>
          <p:nvPr>
            <p:ph type="body" idx="1"/>
          </p:nvPr>
        </p:nvSpPr>
        <p:spPr/>
        <p:txBody>
          <a:bodyPr>
            <a:normAutofit fontScale="92500" lnSpcReduction="20000"/>
          </a:bodyPr>
          <a:lstStyle/>
          <a:p>
            <a:pPr>
              <a:defRPr/>
            </a:pPr>
            <a:endParaRPr lang="ru-RU" dirty="0"/>
          </a:p>
        </p:txBody>
      </p:sp>
      <p:sp>
        <p:nvSpPr>
          <p:cNvPr id="4" name="Номер слайда 3"/>
          <p:cNvSpPr>
            <a:spLocks noGrp="1"/>
          </p:cNvSpPr>
          <p:nvPr>
            <p:ph type="sldNum" sz="quarter" idx="5"/>
          </p:nvPr>
        </p:nvSpPr>
        <p:spPr/>
        <p:txBody>
          <a:bodyPr/>
          <a:lstStyle/>
          <a:p>
            <a:pPr>
              <a:defRPr/>
            </a:pPr>
            <a:fld id="{448FA479-25EA-4E66-9C33-1CAD3A0BC430}" type="slidenum">
              <a:rPr lang="ru-RU" smtClean="0"/>
              <a:pPr>
                <a:defRPr/>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Образ слайда 1"/>
          <p:cNvSpPr>
            <a:spLocks noGrp="1" noRot="1" noChangeAspect="1" noTextEdit="1"/>
          </p:cNvSpPr>
          <p:nvPr>
            <p:ph type="sldImg"/>
          </p:nvPr>
        </p:nvSpPr>
        <p:spPr bwMode="auto">
          <a:noFill/>
          <a:ln>
            <a:solidFill>
              <a:srgbClr val="000000"/>
            </a:solidFill>
            <a:miter lim="800000"/>
            <a:headEnd/>
            <a:tailEnd/>
          </a:ln>
        </p:spPr>
      </p:sp>
      <p:sp>
        <p:nvSpPr>
          <p:cNvPr id="3" name="Заметки 2"/>
          <p:cNvSpPr>
            <a:spLocks noGrp="1"/>
          </p:cNvSpPr>
          <p:nvPr>
            <p:ph type="body" idx="1"/>
          </p:nvPr>
        </p:nvSpPr>
        <p:spPr/>
        <p:txBody>
          <a:bodyPr>
            <a:normAutofit fontScale="92500" lnSpcReduction="20000"/>
          </a:bodyPr>
          <a:lstStyle/>
          <a:p>
            <a:pPr>
              <a:defRPr/>
            </a:pPr>
            <a:endParaRPr lang="ru-RU" dirty="0"/>
          </a:p>
        </p:txBody>
      </p:sp>
      <p:sp>
        <p:nvSpPr>
          <p:cNvPr id="4" name="Номер слайда 3"/>
          <p:cNvSpPr>
            <a:spLocks noGrp="1"/>
          </p:cNvSpPr>
          <p:nvPr>
            <p:ph type="sldNum" sz="quarter" idx="5"/>
          </p:nvPr>
        </p:nvSpPr>
        <p:spPr/>
        <p:txBody>
          <a:bodyPr/>
          <a:lstStyle/>
          <a:p>
            <a:pPr>
              <a:defRPr/>
            </a:pPr>
            <a:fld id="{448FA479-25EA-4E66-9C33-1CAD3A0BC430}" type="slidenum">
              <a:rPr lang="ru-RU" smtClean="0"/>
              <a:pPr>
                <a:defRPr/>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85000" lnSpcReduction="20000"/>
          </a:bodyPr>
          <a:lstStyle/>
          <a:p>
            <a:r>
              <a:rPr lang="ru-RU" sz="1200" kern="1200" dirty="0" smtClean="0">
                <a:solidFill>
                  <a:schemeClr val="tx1"/>
                </a:solidFill>
                <a:latin typeface="+mn-lt"/>
                <a:ea typeface="+mn-ea"/>
                <a:cs typeface="+mn-cs"/>
              </a:rPr>
              <a:t>Когда мы говорим о доказательной медицине, то мы говорим, в том числе, и об изменении мировоззрения врача и о появлении новой врачебной практики, основанной на доказательствах. Этому способствует, разумеется, и внедрение в больницах стандартов оказания медицинской помощи, разработка которых должна базироваться на основе методов доказательной медицины.</a:t>
            </a:r>
          </a:p>
          <a:p>
            <a:r>
              <a:rPr lang="ru-RU" sz="1200" kern="1200" dirty="0" smtClean="0">
                <a:solidFill>
                  <a:schemeClr val="tx1"/>
                </a:solidFill>
                <a:latin typeface="+mn-lt"/>
                <a:ea typeface="+mn-ea"/>
                <a:cs typeface="+mn-cs"/>
              </a:rPr>
              <a:t> </a:t>
            </a:r>
          </a:p>
          <a:p>
            <a:r>
              <a:rPr lang="ru-RU" sz="1200" kern="1200" dirty="0" smtClean="0">
                <a:solidFill>
                  <a:schemeClr val="tx1"/>
                </a:solidFill>
                <a:latin typeface="+mn-lt"/>
                <a:ea typeface="+mn-ea"/>
                <a:cs typeface="+mn-cs"/>
              </a:rPr>
              <a:t>Разработка (привязка к условиям конкретного применения) медицинских стандартов, издание приказов об их использовании, все это, конечно, способствует  формированию этого нового врачебного мировоззрения, но как сделать так, чтобы исполнение стандартов было неукоснительным? Чтобы внедрение стандартов в практическую работу врача приводило не только к рапортам о новых достижениях, а стало нормой рабочего (лечебного) процесса. Частично эту проблему мы решаем за счет организации и регулярного проведения цикла вебинаров под общим названием «WEB – технологии и доказательная медицина» для наших сотрудников и медиков Самарской губернии. </a:t>
            </a:r>
          </a:p>
          <a:p>
            <a:r>
              <a:rPr lang="ru-RU" sz="1200" i="1" kern="1200" dirty="0" smtClean="0">
                <a:solidFill>
                  <a:schemeClr val="tx1"/>
                </a:solidFill>
                <a:latin typeface="+mn-lt"/>
                <a:ea typeface="+mn-ea"/>
                <a:cs typeface="+mn-cs"/>
              </a:rPr>
              <a:t>Цели цикла вебинаров:</a:t>
            </a:r>
            <a:endParaRPr lang="ru-RU" sz="1200" kern="1200" dirty="0" smtClean="0">
              <a:solidFill>
                <a:schemeClr val="tx1"/>
              </a:solidFill>
              <a:latin typeface="+mn-lt"/>
              <a:ea typeface="+mn-ea"/>
              <a:cs typeface="+mn-cs"/>
            </a:endParaRPr>
          </a:p>
          <a:p>
            <a:pPr lvl="0">
              <a:buFont typeface="Arial" pitchFamily="34" charset="0"/>
              <a:buChar char="•"/>
            </a:pPr>
            <a:r>
              <a:rPr lang="ru-RU" sz="1200" i="1" kern="1200" dirty="0" smtClean="0">
                <a:solidFill>
                  <a:schemeClr val="tx1"/>
                </a:solidFill>
                <a:latin typeface="+mn-lt"/>
                <a:ea typeface="+mn-ea"/>
                <a:cs typeface="+mn-cs"/>
              </a:rPr>
              <a:t>мотивация практикующих врачей к использованию интернет – ресурсов для поиска нужной информации</a:t>
            </a:r>
            <a:endParaRPr lang="ru-RU" sz="1200" kern="1200" dirty="0" smtClean="0">
              <a:solidFill>
                <a:schemeClr val="tx1"/>
              </a:solidFill>
              <a:latin typeface="+mn-lt"/>
              <a:ea typeface="+mn-ea"/>
              <a:cs typeface="+mn-cs"/>
            </a:endParaRPr>
          </a:p>
          <a:p>
            <a:pPr lvl="0">
              <a:buFont typeface="Arial" pitchFamily="34" charset="0"/>
              <a:buChar char="•"/>
            </a:pPr>
            <a:r>
              <a:rPr lang="ru-RU" sz="1200" i="1" kern="1200" dirty="0" smtClean="0">
                <a:solidFill>
                  <a:schemeClr val="tx1"/>
                </a:solidFill>
                <a:latin typeface="+mn-lt"/>
                <a:ea typeface="+mn-ea"/>
                <a:cs typeface="+mn-cs"/>
              </a:rPr>
              <a:t>внедрение методов доказательной медицины в лечебно-диагностический процесс.</a:t>
            </a:r>
            <a:endParaRPr lang="ru-RU" sz="1200" kern="1200" dirty="0" smtClean="0">
              <a:solidFill>
                <a:schemeClr val="tx1"/>
              </a:solidFill>
              <a:latin typeface="+mn-lt"/>
              <a:ea typeface="+mn-ea"/>
              <a:cs typeface="+mn-cs"/>
            </a:endParaRPr>
          </a:p>
          <a:p>
            <a:r>
              <a:rPr lang="ru-RU" sz="1200" i="1" kern="1200" dirty="0" smtClean="0">
                <a:solidFill>
                  <a:schemeClr val="tx1"/>
                </a:solidFill>
                <a:latin typeface="+mn-lt"/>
                <a:ea typeface="+mn-ea"/>
                <a:cs typeface="+mn-cs"/>
              </a:rPr>
              <a:t>Задачи вебинаров:</a:t>
            </a:r>
            <a:endParaRPr lang="ru-RU" sz="1200" kern="1200" dirty="0" smtClean="0">
              <a:solidFill>
                <a:schemeClr val="tx1"/>
              </a:solidFill>
              <a:latin typeface="+mn-lt"/>
              <a:ea typeface="+mn-ea"/>
              <a:cs typeface="+mn-cs"/>
            </a:endParaRPr>
          </a:p>
          <a:p>
            <a:pPr lvl="0">
              <a:buFont typeface="Arial" pitchFamily="34" charset="0"/>
              <a:buChar char="•"/>
            </a:pPr>
            <a:r>
              <a:rPr lang="ru-RU" sz="1200" i="1" kern="1200" dirty="0" smtClean="0">
                <a:solidFill>
                  <a:schemeClr val="tx1"/>
                </a:solidFill>
                <a:latin typeface="+mn-lt"/>
                <a:ea typeface="+mn-ea"/>
                <a:cs typeface="+mn-cs"/>
              </a:rPr>
              <a:t>Дистанционное обучение врачей основам доказательной медицины</a:t>
            </a:r>
            <a:r>
              <a:rPr lang="ru-RU" sz="1200" kern="1200" dirty="0" smtClean="0">
                <a:solidFill>
                  <a:schemeClr val="tx1"/>
                </a:solidFill>
                <a:latin typeface="+mn-lt"/>
                <a:ea typeface="+mn-ea"/>
                <a:cs typeface="+mn-cs"/>
              </a:rPr>
              <a:t>  </a:t>
            </a:r>
          </a:p>
          <a:p>
            <a:pPr lvl="0">
              <a:buFont typeface="Arial" pitchFamily="34" charset="0"/>
              <a:buChar char="•"/>
            </a:pPr>
            <a:r>
              <a:rPr lang="ru-RU" sz="1200" i="1" kern="1200" dirty="0" smtClean="0">
                <a:solidFill>
                  <a:schemeClr val="tx1"/>
                </a:solidFill>
                <a:latin typeface="+mn-lt"/>
                <a:ea typeface="+mn-ea"/>
                <a:cs typeface="+mn-cs"/>
              </a:rPr>
              <a:t>Проведение тренингов по использованию Web-сервисов, предоставляющих врачам доказательства относительно эффектов медицинских вмешательств</a:t>
            </a:r>
            <a:endParaRPr lang="ru-RU" sz="1200" kern="1200" dirty="0" smtClean="0">
              <a:solidFill>
                <a:schemeClr val="tx1"/>
              </a:solidFill>
              <a:latin typeface="+mn-lt"/>
              <a:ea typeface="+mn-ea"/>
              <a:cs typeface="+mn-cs"/>
            </a:endParaRPr>
          </a:p>
          <a:p>
            <a:pPr lvl="0">
              <a:buFont typeface="Arial" pitchFamily="34" charset="0"/>
              <a:buChar char="•"/>
            </a:pPr>
            <a:r>
              <a:rPr lang="ru-RU" sz="1200" i="1" kern="1200" dirty="0" smtClean="0">
                <a:solidFill>
                  <a:schemeClr val="tx1"/>
                </a:solidFill>
                <a:latin typeface="+mn-lt"/>
                <a:ea typeface="+mn-ea"/>
                <a:cs typeface="+mn-cs"/>
              </a:rPr>
              <a:t>Использование Самарской </a:t>
            </a:r>
            <a:r>
              <a:rPr lang="ru-RU" sz="1200" i="1" kern="1200" dirty="0" err="1" smtClean="0">
                <a:solidFill>
                  <a:schemeClr val="tx1"/>
                </a:solidFill>
                <a:latin typeface="+mn-lt"/>
                <a:ea typeface="+mn-ea"/>
                <a:cs typeface="+mn-cs"/>
              </a:rPr>
              <a:t>телемедицинской</a:t>
            </a:r>
            <a:r>
              <a:rPr lang="ru-RU" sz="1200" i="1" kern="1200" dirty="0" smtClean="0">
                <a:solidFill>
                  <a:schemeClr val="tx1"/>
                </a:solidFill>
                <a:latin typeface="+mn-lt"/>
                <a:ea typeface="+mn-ea"/>
                <a:cs typeface="+mn-cs"/>
              </a:rPr>
              <a:t> сети и интернет ресурсов для реализации методов доказательной медицины</a:t>
            </a:r>
            <a:endParaRPr lang="ru-RU" sz="1200" kern="1200" dirty="0" smtClean="0">
              <a:solidFill>
                <a:schemeClr val="tx1"/>
              </a:solidFill>
              <a:latin typeface="+mn-lt"/>
              <a:ea typeface="+mn-ea"/>
              <a:cs typeface="+mn-cs"/>
            </a:endParaRPr>
          </a:p>
          <a:p>
            <a:r>
              <a:rPr lang="ru-RU" sz="1200" kern="1200" dirty="0" smtClean="0">
                <a:solidFill>
                  <a:schemeClr val="tx1"/>
                </a:solidFill>
                <a:latin typeface="+mn-lt"/>
                <a:ea typeface="+mn-ea"/>
                <a:cs typeface="+mn-cs"/>
              </a:rPr>
              <a:t>Мы занимаемся распространением знаний доказательной медицины и ее методологии. Внедряем различные технологические инструменты, которые способствуют использованию методов доказательной медицины во врачебной практике. Но этого недостаточно.</a:t>
            </a:r>
          </a:p>
          <a:p>
            <a:r>
              <a:rPr lang="ru-RU" sz="1200" kern="1200" dirty="0" smtClean="0">
                <a:solidFill>
                  <a:schemeClr val="tx1"/>
                </a:solidFill>
                <a:latin typeface="+mn-lt"/>
                <a:ea typeface="+mn-ea"/>
                <a:cs typeface="+mn-cs"/>
              </a:rPr>
              <a:t> </a:t>
            </a:r>
          </a:p>
          <a:p>
            <a:r>
              <a:rPr lang="ru-RU" sz="1200" kern="1200" dirty="0" smtClean="0">
                <a:solidFill>
                  <a:schemeClr val="tx1"/>
                </a:solidFill>
                <a:latin typeface="+mn-lt"/>
                <a:ea typeface="+mn-ea"/>
                <a:cs typeface="+mn-cs"/>
              </a:rPr>
              <a:t>В соответствии с принципами доказательной медицины клинические рекомендации, протоколы ведения больных и стандарты должны ежегодно обновляться на основе результатов новых исследований. Как сделать процесс поддержки стандартов в актуальном состоянии дешевым, а значит, и реальным? Прежде чем рассуждать далее обратимся к природе лечебно-диагностического процесса.</a:t>
            </a:r>
          </a:p>
          <a:p>
            <a:endParaRPr lang="ru-RU" dirty="0"/>
          </a:p>
        </p:txBody>
      </p:sp>
      <p:sp>
        <p:nvSpPr>
          <p:cNvPr id="4" name="Номер слайда 3"/>
          <p:cNvSpPr>
            <a:spLocks noGrp="1"/>
          </p:cNvSpPr>
          <p:nvPr>
            <p:ph type="sldNum" sz="quarter" idx="10"/>
          </p:nvPr>
        </p:nvSpPr>
        <p:spPr/>
        <p:txBody>
          <a:bodyPr/>
          <a:lstStyle/>
          <a:p>
            <a:fld id="{AB295D3B-8A0E-42EE-A7AF-4013CB98BAC3}" type="slidenum">
              <a:rPr lang="ru-RU" smtClean="0"/>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Как утверждает доктор </a:t>
            </a:r>
            <a:r>
              <a:rPr lang="ru-RU" sz="1200" kern="1200" dirty="0" err="1" smtClean="0">
                <a:solidFill>
                  <a:schemeClr val="tx1"/>
                </a:solidFill>
                <a:latin typeface="+mn-lt"/>
                <a:ea typeface="+mn-ea"/>
                <a:cs typeface="+mn-cs"/>
              </a:rPr>
              <a:t>Тавровский</a:t>
            </a:r>
            <a:r>
              <a:rPr lang="ru-RU" sz="1200" kern="1200" dirty="0" smtClean="0">
                <a:solidFill>
                  <a:schemeClr val="tx1"/>
                </a:solidFill>
                <a:latin typeface="+mn-lt"/>
                <a:ea typeface="+mn-ea"/>
                <a:cs typeface="+mn-cs"/>
              </a:rPr>
              <a:t> В.М., лечебно-диагностический процесс (ЛДП) – это технология информационного взаимодействия, с одной стороны, лечащего врача с пациентом, а с другой стороны, всех медиков лечебного учреждения, имеющих отношение к пациенту, между собою.</a:t>
            </a:r>
          </a:p>
          <a:p>
            <a:r>
              <a:rPr lang="ru-RU" sz="1200" kern="1200" dirty="0" smtClean="0">
                <a:solidFill>
                  <a:schemeClr val="tx1"/>
                </a:solidFill>
                <a:latin typeface="+mn-lt"/>
                <a:ea typeface="+mn-ea"/>
                <a:cs typeface="+mn-cs"/>
              </a:rPr>
              <a:t> </a:t>
            </a:r>
          </a:p>
          <a:p>
            <a:r>
              <a:rPr lang="ru-RU" sz="1200" kern="1200" dirty="0" smtClean="0">
                <a:solidFill>
                  <a:schemeClr val="tx1"/>
                </a:solidFill>
                <a:latin typeface="+mn-lt"/>
                <a:ea typeface="+mn-ea"/>
                <a:cs typeface="+mn-cs"/>
              </a:rPr>
              <a:t>«Информационное взаимодействие медиков – не стихийный и не самопроизвольный процесс. Им управляют. Когда речь идёт о конкретном пациенте, управляет процессом лечащий врач. Его решения обязательны для пациента. Его назначения обязательны для консультантов, лаборантов и медицинских сестёр. Заведующий отделением и главный врач обязаны содействовать его решениям. Но в то же время руководители должны контролировать своевременность, полноту и обоснованность действий лечащего врача». Другими словами, ЛДП – это своеобразная система управления множеством лиц, принимающих решения, в интересах пациентов.  «Автоматизация лечебно-диагностического процесса не меняет этой его сути. Более того, она может и должна развивать и совершенствовать эту суть своими способами обращения с информацией» - утверждает </a:t>
            </a:r>
            <a:r>
              <a:rPr lang="ru-RU" sz="1200" kern="1200" dirty="0" err="1" smtClean="0">
                <a:solidFill>
                  <a:schemeClr val="tx1"/>
                </a:solidFill>
                <a:latin typeface="+mn-lt"/>
                <a:ea typeface="+mn-ea"/>
                <a:cs typeface="+mn-cs"/>
              </a:rPr>
              <a:t>В.М.Тавровский</a:t>
            </a:r>
            <a:r>
              <a:rPr lang="ru-RU" sz="1200" kern="1200" dirty="0" smtClean="0">
                <a:solidFill>
                  <a:schemeClr val="tx1"/>
                </a:solidFill>
                <a:latin typeface="+mn-lt"/>
                <a:ea typeface="+mn-ea"/>
                <a:cs typeface="+mn-cs"/>
              </a:rPr>
              <a:t>. И прежде всего, необходимо автоматизировать взаимодействие между участниками лечебно-диагностического процесса и документировать все шаги этого взаимодействия.</a:t>
            </a:r>
            <a:endParaRPr lang="ru-RU" dirty="0"/>
          </a:p>
        </p:txBody>
      </p:sp>
      <p:sp>
        <p:nvSpPr>
          <p:cNvPr id="4" name="Номер слайда 3"/>
          <p:cNvSpPr>
            <a:spLocks noGrp="1"/>
          </p:cNvSpPr>
          <p:nvPr>
            <p:ph type="sldNum" sz="quarter" idx="10"/>
          </p:nvPr>
        </p:nvSpPr>
        <p:spPr/>
        <p:txBody>
          <a:bodyPr/>
          <a:lstStyle/>
          <a:p>
            <a:fld id="{AB295D3B-8A0E-42EE-A7AF-4013CB98BAC3}"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С позиций автоматизации, рассматривая ЛДП как технологию информационного взаимодействия, можно увидеть, что это взаимодействие по своей природе аналогично любым другим управленческим  процессам или, как их принято называть, бизнес-процессам. Более того, можно сказать, что бизнес-процесс есть процесс информационного взаимодействия его участников. В этом смысле лечебно-диагностический процесс есть бизнес-процесс. По-другому бизнес-процессы называют стандартами деятельности, например, медицинскими стандартами. Однако широко практикуемое документирование бизнес-процессов не дает ожидаемого эффекта само по себе. Как сделать так, чтобы исполнение стандартов было неукоснительным? Как сделать так, чтобы участники этого информационного  взаимодействия поняли, что «свобода – это осознанная необходимость»? Чтобы решить эту задачу, нужен еще один дополнительный «участник»  процесса, который управляет этим информационным взаимодействием, т.е. раздает задания, контролирует исполнение каждым участником каждого шага процесса, в соответствии с формализованным описанием, анализирует результат исполнения и т.д. Важно, чтобы этот участник был </a:t>
            </a:r>
            <a:r>
              <a:rPr lang="ru-RU" sz="1200" kern="1200" dirty="0" err="1" smtClean="0">
                <a:solidFill>
                  <a:schemeClr val="tx1"/>
                </a:solidFill>
                <a:latin typeface="+mn-lt"/>
                <a:ea typeface="+mn-ea"/>
                <a:cs typeface="+mn-cs"/>
              </a:rPr>
              <a:t>бескомпромисным</a:t>
            </a:r>
            <a:r>
              <a:rPr lang="ru-RU" sz="1200" kern="1200" dirty="0" smtClean="0">
                <a:solidFill>
                  <a:schemeClr val="tx1"/>
                </a:solidFill>
                <a:latin typeface="+mn-lt"/>
                <a:ea typeface="+mn-ea"/>
                <a:cs typeface="+mn-cs"/>
              </a:rPr>
              <a:t>! Для реализации подобного подхода применяется достаточно молодое </a:t>
            </a:r>
            <a:r>
              <a:rPr lang="ru-RU" sz="1200" kern="1200" dirty="0" err="1" smtClean="0">
                <a:solidFill>
                  <a:schemeClr val="tx1"/>
                </a:solidFill>
                <a:latin typeface="+mn-lt"/>
                <a:ea typeface="+mn-ea"/>
                <a:cs typeface="+mn-cs"/>
              </a:rPr>
              <a:t>ИТ-направление</a:t>
            </a:r>
            <a:r>
              <a:rPr lang="ru-RU" sz="1200" kern="1200" dirty="0" smtClean="0">
                <a:solidFill>
                  <a:schemeClr val="tx1"/>
                </a:solidFill>
                <a:latin typeface="+mn-lt"/>
                <a:ea typeface="+mn-ea"/>
                <a:cs typeface="+mn-cs"/>
              </a:rPr>
              <a:t>: это BPM (</a:t>
            </a:r>
            <a:r>
              <a:rPr lang="ru-RU" sz="1200" kern="1200" dirty="0" err="1" smtClean="0">
                <a:solidFill>
                  <a:schemeClr val="tx1"/>
                </a:solidFill>
                <a:latin typeface="+mn-lt"/>
                <a:ea typeface="+mn-ea"/>
                <a:cs typeface="+mn-cs"/>
              </a:rPr>
              <a:t>Business</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Process</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Management</a:t>
            </a:r>
            <a:r>
              <a:rPr lang="ru-RU" sz="1200" kern="1200" dirty="0" smtClean="0">
                <a:solidFill>
                  <a:schemeClr val="tx1"/>
                </a:solidFill>
                <a:latin typeface="+mn-lt"/>
                <a:ea typeface="+mn-ea"/>
                <a:cs typeface="+mn-cs"/>
              </a:rPr>
              <a:t>) - управление бизнес-процессами, которое представляет собой систематический подход - сочетание методологии, инструментария и принципов реализации проектов.</a:t>
            </a:r>
            <a:endParaRPr lang="ru-RU" dirty="0"/>
          </a:p>
        </p:txBody>
      </p:sp>
      <p:sp>
        <p:nvSpPr>
          <p:cNvPr id="4" name="Номер слайда 3"/>
          <p:cNvSpPr>
            <a:spLocks noGrp="1"/>
          </p:cNvSpPr>
          <p:nvPr>
            <p:ph type="sldNum" sz="quarter" idx="10"/>
          </p:nvPr>
        </p:nvSpPr>
        <p:spPr/>
        <p:txBody>
          <a:bodyPr/>
          <a:lstStyle/>
          <a:p>
            <a:fld id="{AB295D3B-8A0E-42EE-A7AF-4013CB98BAC3}" type="slidenum">
              <a:rPr lang="ru-RU" smtClean="0"/>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92500" lnSpcReduction="20000"/>
          </a:bodyPr>
          <a:lstStyle/>
          <a:p>
            <a:r>
              <a:rPr lang="ru-RU" sz="1200" kern="1200" dirty="0" smtClean="0">
                <a:solidFill>
                  <a:schemeClr val="tx1"/>
                </a:solidFill>
                <a:latin typeface="+mn-lt"/>
                <a:ea typeface="+mn-ea"/>
                <a:cs typeface="+mn-cs"/>
              </a:rPr>
              <a:t>Основная идея BPM-системы предельно проста:  берем описание бизнес-процесса (или стандарта лечения) и отслеживаем его выполнение при помощи специализированной компьютерной программы. Суть BPM-решения заключается в том, что бизнес-процесс описывается на языке, который может непосредственно исполняться специализированной программой. Определение бизнес-процесса для целей его автоматизации: бизнес-процесс – это упорядоченный по времени набор заданий, выполняемых как людьми, так и информационными системами предприятия, и направленный на достижение заранее известной </a:t>
            </a:r>
            <a:r>
              <a:rPr lang="ru-RU" sz="1200" kern="1200" dirty="0" err="1" smtClean="0">
                <a:solidFill>
                  <a:schemeClr val="tx1"/>
                </a:solidFill>
                <a:latin typeface="+mn-lt"/>
                <a:ea typeface="+mn-ea"/>
                <a:cs typeface="+mn-cs"/>
              </a:rPr>
              <a:t>бизнес-цели</a:t>
            </a:r>
            <a:r>
              <a:rPr lang="ru-RU" sz="1200" kern="1200" dirty="0" smtClean="0">
                <a:solidFill>
                  <a:schemeClr val="tx1"/>
                </a:solidFill>
                <a:latin typeface="+mn-lt"/>
                <a:ea typeface="+mn-ea"/>
                <a:cs typeface="+mn-cs"/>
              </a:rPr>
              <a:t> за предполагаемое время с заданным качеством. Опираясь на этот механизм, мы хотим создать в нашей больнице такую информационную среду,  которая способна запускать процессы деятельности, выдавать пошаговые задания участникам процесса, отслеживает состояние исполнения и обеспечивать коммуникационные взаимодействия между участниками процесса. И начать мы решили с основных бизнес-процессов деятельности, т.е. с ЛДП. </a:t>
            </a:r>
          </a:p>
          <a:p>
            <a:r>
              <a:rPr lang="ru-RU" sz="1200" kern="1200" dirty="0" smtClean="0">
                <a:solidFill>
                  <a:schemeClr val="tx1"/>
                </a:solidFill>
                <a:latin typeface="+mn-lt"/>
                <a:ea typeface="+mn-ea"/>
                <a:cs typeface="+mn-cs"/>
              </a:rPr>
              <a:t> </a:t>
            </a:r>
          </a:p>
        </p:txBody>
      </p:sp>
      <p:sp>
        <p:nvSpPr>
          <p:cNvPr id="4" name="Номер слайда 3"/>
          <p:cNvSpPr>
            <a:spLocks noGrp="1"/>
          </p:cNvSpPr>
          <p:nvPr>
            <p:ph type="sldNum" sz="quarter" idx="10"/>
          </p:nvPr>
        </p:nvSpPr>
        <p:spPr/>
        <p:txBody>
          <a:bodyPr/>
          <a:lstStyle/>
          <a:p>
            <a:fld id="{AB295D3B-8A0E-42EE-A7AF-4013CB98BAC3}" type="slidenum">
              <a:rPr lang="ru-RU" smtClean="0"/>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92500" lnSpcReduction="20000"/>
          </a:bodyPr>
          <a:lstStyle/>
          <a:p>
            <a:r>
              <a:rPr lang="ru-RU" sz="1200" kern="1200" dirty="0" smtClean="0">
                <a:solidFill>
                  <a:schemeClr val="tx1"/>
                </a:solidFill>
                <a:latin typeface="+mn-lt"/>
                <a:ea typeface="+mn-ea"/>
                <a:cs typeface="+mn-cs"/>
              </a:rPr>
              <a:t>Традиционная методология внедрения корпоративных систем для BPM неприменима, так как она ориентирована не на непрерывное усовершенствование, а не на однократное усилие: «написали ТЗ – разработали – внедрили – пользуемся». Бизнес-процессы принципиально изменчивы – на них влияет как изменение внешних условий, так и собственное стремление компании к большей эффективности своей деятельности. Применение BPM-системы при автоматизации управления деятельностью больницы – это создание “адаптивной системы”, при которой больница, как живой организм, пребывает в состоянии постоянной изменчивости, обеспечивая качественный менеджмент  в динамичной среде жизни современного общества. </a:t>
            </a:r>
          </a:p>
          <a:p>
            <a:r>
              <a:rPr lang="ru-RU" sz="1200" kern="1200" dirty="0" smtClean="0">
                <a:solidFill>
                  <a:schemeClr val="tx1"/>
                </a:solidFill>
                <a:latin typeface="+mn-lt"/>
                <a:ea typeface="+mn-ea"/>
                <a:cs typeface="+mn-cs"/>
              </a:rPr>
              <a:t> </a:t>
            </a:r>
          </a:p>
          <a:p>
            <a:endParaRPr lang="ru-RU" dirty="0"/>
          </a:p>
        </p:txBody>
      </p:sp>
      <p:sp>
        <p:nvSpPr>
          <p:cNvPr id="4" name="Номер слайда 3"/>
          <p:cNvSpPr>
            <a:spLocks noGrp="1"/>
          </p:cNvSpPr>
          <p:nvPr>
            <p:ph type="sldNum" sz="quarter" idx="10"/>
          </p:nvPr>
        </p:nvSpPr>
        <p:spPr/>
        <p:txBody>
          <a:bodyPr/>
          <a:lstStyle/>
          <a:p>
            <a:fld id="{AB295D3B-8A0E-42EE-A7AF-4013CB98BAC3}" type="slidenum">
              <a:rPr lang="ru-RU" smtClean="0"/>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92500" lnSpcReduction="20000"/>
          </a:bodyPr>
          <a:lstStyle/>
          <a:p>
            <a:r>
              <a:rPr lang="ru-RU" sz="1200" kern="1200" dirty="0" smtClean="0">
                <a:solidFill>
                  <a:schemeClr val="tx1"/>
                </a:solidFill>
                <a:latin typeface="+mn-lt"/>
                <a:ea typeface="+mn-ea"/>
                <a:cs typeface="+mn-cs"/>
              </a:rPr>
              <a:t>Типичная BPM-система состоит из стандартного набора компонент, соответствующих хорошо известным стадиям жизненного цикла бизнес-процесса: </a:t>
            </a:r>
            <a:r>
              <a:rPr lang="ru-RU" sz="1200" b="1" i="1" kern="1200" dirty="0" smtClean="0">
                <a:solidFill>
                  <a:schemeClr val="tx1"/>
                </a:solidFill>
                <a:latin typeface="+mn-lt"/>
                <a:ea typeface="+mn-ea"/>
                <a:cs typeface="+mn-cs"/>
              </a:rPr>
              <a:t>проектированию, исполнению, мониторингу</a:t>
            </a:r>
            <a:r>
              <a:rPr lang="ru-RU" sz="1200" kern="1200" dirty="0" smtClean="0">
                <a:solidFill>
                  <a:schemeClr val="tx1"/>
                </a:solidFill>
                <a:latin typeface="+mn-lt"/>
                <a:ea typeface="+mn-ea"/>
                <a:cs typeface="+mn-cs"/>
              </a:rPr>
              <a:t> за исполнением.  Под </a:t>
            </a:r>
            <a:r>
              <a:rPr lang="ru-RU" sz="1200" b="1" kern="1200" dirty="0" smtClean="0">
                <a:solidFill>
                  <a:schemeClr val="tx1"/>
                </a:solidFill>
                <a:latin typeface="+mn-lt"/>
                <a:ea typeface="+mn-ea"/>
                <a:cs typeface="+mn-cs"/>
              </a:rPr>
              <a:t>проектированием</a:t>
            </a:r>
            <a:r>
              <a:rPr lang="ru-RU" sz="1200" kern="1200" dirty="0" smtClean="0">
                <a:solidFill>
                  <a:schemeClr val="tx1"/>
                </a:solidFill>
                <a:latin typeface="+mn-lt"/>
                <a:ea typeface="+mn-ea"/>
                <a:cs typeface="+mn-cs"/>
              </a:rPr>
              <a:t> понимается разработка схемы бизнес-процесса с помощью графического редактора. Возможность моделировать бизнес-процесс при помощи графического редактора является принципиальной особенностью BPM-систем: проектирование бизнес-процесса должен выполнять бизнес-аналитик без участия программиста. Процедура создания модели бизнес-процесса: нарисовать шаги, описать логику, определить группы участников и перечень вводимых на каждом шаге реквизитов.</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Результат сохраняется на сервере, после чего процесс может быть инициирован. </a:t>
            </a:r>
          </a:p>
          <a:p>
            <a:endParaRPr lang="ru-RU" dirty="0"/>
          </a:p>
        </p:txBody>
      </p:sp>
      <p:sp>
        <p:nvSpPr>
          <p:cNvPr id="4" name="Номер слайда 3"/>
          <p:cNvSpPr>
            <a:spLocks noGrp="1"/>
          </p:cNvSpPr>
          <p:nvPr>
            <p:ph type="sldNum" sz="quarter" idx="10"/>
          </p:nvPr>
        </p:nvSpPr>
        <p:spPr/>
        <p:txBody>
          <a:bodyPr/>
          <a:lstStyle/>
          <a:p>
            <a:fld id="{AB295D3B-8A0E-42EE-A7AF-4013CB98BAC3}"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AECE8A2-669B-4ACB-AB9F-2EA7737562AC}" type="datetimeFigureOut">
              <a:rPr lang="ru-RU" smtClean="0"/>
              <a:pPr/>
              <a:t>28.02.2011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3EABEF9-D866-4CD1-9F96-987B33BAF62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AECE8A2-669B-4ACB-AB9F-2EA7737562AC}" type="datetimeFigureOut">
              <a:rPr lang="ru-RU" smtClean="0"/>
              <a:pPr/>
              <a:t>28.02.2011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3EABEF9-D866-4CD1-9F96-987B33BAF62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AECE8A2-669B-4ACB-AB9F-2EA7737562AC}" type="datetimeFigureOut">
              <a:rPr lang="ru-RU" smtClean="0"/>
              <a:pPr/>
              <a:t>28.02.2011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3EABEF9-D866-4CD1-9F96-987B33BAF62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AECE8A2-669B-4ACB-AB9F-2EA7737562AC}" type="datetimeFigureOut">
              <a:rPr lang="ru-RU" smtClean="0"/>
              <a:pPr/>
              <a:t>28.02.2011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3EABEF9-D866-4CD1-9F96-987B33BAF62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AECE8A2-669B-4ACB-AB9F-2EA7737562AC}" type="datetimeFigureOut">
              <a:rPr lang="ru-RU" smtClean="0"/>
              <a:pPr/>
              <a:t>28.02.2011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3EABEF9-D866-4CD1-9F96-987B33BAF62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AECE8A2-669B-4ACB-AB9F-2EA7737562AC}" type="datetimeFigureOut">
              <a:rPr lang="ru-RU" smtClean="0"/>
              <a:pPr/>
              <a:t>28.02.2011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3EABEF9-D866-4CD1-9F96-987B33BAF62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AECE8A2-669B-4ACB-AB9F-2EA7737562AC}" type="datetimeFigureOut">
              <a:rPr lang="ru-RU" smtClean="0"/>
              <a:pPr/>
              <a:t>28.02.2011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3EABEF9-D866-4CD1-9F96-987B33BAF62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AECE8A2-669B-4ACB-AB9F-2EA7737562AC}" type="datetimeFigureOut">
              <a:rPr lang="ru-RU" smtClean="0"/>
              <a:pPr/>
              <a:t>28.02.2011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3EABEF9-D866-4CD1-9F96-987B33BAF62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AECE8A2-669B-4ACB-AB9F-2EA7737562AC}" type="datetimeFigureOut">
              <a:rPr lang="ru-RU" smtClean="0"/>
              <a:pPr/>
              <a:t>28.02.2011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3EABEF9-D866-4CD1-9F96-987B33BAF62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AECE8A2-669B-4ACB-AB9F-2EA7737562AC}" type="datetimeFigureOut">
              <a:rPr lang="ru-RU" smtClean="0"/>
              <a:pPr/>
              <a:t>28.02.2011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3EABEF9-D866-4CD1-9F96-987B33BAF62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AECE8A2-669B-4ACB-AB9F-2EA7737562AC}" type="datetimeFigureOut">
              <a:rPr lang="ru-RU" smtClean="0"/>
              <a:pPr/>
              <a:t>28.02.2011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3EABEF9-D866-4CD1-9F96-987B33BAF62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ECE8A2-669B-4ACB-AB9F-2EA7737562AC}" type="datetimeFigureOut">
              <a:rPr lang="ru-RU" smtClean="0"/>
              <a:pPr/>
              <a:t>28.02.2011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EABEF9-D866-4CD1-9F96-987B33BAF62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t="-22000" b="-22000"/>
          </a:stretch>
        </a:blipFill>
        <a:effectLst/>
      </p:bgPr>
    </p:bg>
    <p:spTree>
      <p:nvGrpSpPr>
        <p:cNvPr id="1" name=""/>
        <p:cNvGrpSpPr/>
        <p:nvPr/>
      </p:nvGrpSpPr>
      <p:grpSpPr>
        <a:xfrm>
          <a:off x="0" y="0"/>
          <a:ext cx="0" cy="0"/>
          <a:chOff x="0" y="0"/>
          <a:chExt cx="0" cy="0"/>
        </a:xfrm>
      </p:grpSpPr>
      <p:sp>
        <p:nvSpPr>
          <p:cNvPr id="2" name="Заголовок 1" descr="опропропропропрп"/>
          <p:cNvSpPr>
            <a:spLocks noGrp="1"/>
          </p:cNvSpPr>
          <p:nvPr>
            <p:ph type="ctrTitle"/>
          </p:nvPr>
        </p:nvSpPr>
        <p:spPr>
          <a:xfrm>
            <a:off x="2000232" y="0"/>
            <a:ext cx="6072230" cy="3000372"/>
          </a:xfrm>
          <a:gradFill>
            <a:gsLst>
              <a:gs pos="0">
                <a:srgbClr val="03D4A8"/>
              </a:gs>
              <a:gs pos="25000">
                <a:srgbClr val="21D6E0"/>
              </a:gs>
              <a:gs pos="75000">
                <a:srgbClr val="0087E6"/>
              </a:gs>
              <a:gs pos="100000">
                <a:srgbClr val="005CBF"/>
              </a:gs>
            </a:gsLst>
            <a:lin ang="16200000" scaled="0"/>
          </a:gradFill>
          <a:ln/>
        </p:spPr>
        <p:style>
          <a:lnRef idx="1">
            <a:schemeClr val="accent5"/>
          </a:lnRef>
          <a:fillRef idx="2">
            <a:schemeClr val="accent5"/>
          </a:fillRef>
          <a:effectRef idx="1">
            <a:schemeClr val="accent5"/>
          </a:effectRef>
          <a:fontRef idx="minor">
            <a:schemeClr val="dk1"/>
          </a:fontRef>
        </p:style>
        <p:txBody>
          <a:bodyPr>
            <a:normAutofit fontScale="90000"/>
          </a:bodyPr>
          <a:lstStyle/>
          <a:p>
            <a:r>
              <a:rPr lang="ru-RU" sz="3100" dirty="0" smtClean="0">
                <a:solidFill>
                  <a:schemeClr val="bg1"/>
                </a:solidFill>
              </a:rPr>
              <a:t>Доказательная медицина, стандарты оказания медицинской помощи и моделирование лечебно-диагностического процесса</a:t>
            </a:r>
            <a:r>
              <a:rPr lang="ru-RU" sz="2800" dirty="0" smtClean="0">
                <a:solidFill>
                  <a:schemeClr val="bg1"/>
                </a:solidFill>
              </a:rPr>
              <a:t/>
            </a:r>
            <a:br>
              <a:rPr lang="ru-RU" sz="2800" dirty="0" smtClean="0">
                <a:solidFill>
                  <a:schemeClr val="bg1"/>
                </a:solidFill>
              </a:rPr>
            </a:br>
            <a:r>
              <a:rPr lang="ru-RU" sz="2800" dirty="0" smtClean="0">
                <a:solidFill>
                  <a:schemeClr val="bg1"/>
                </a:solidFill>
              </a:rPr>
              <a:t>_____________________________________</a:t>
            </a:r>
            <a:br>
              <a:rPr lang="ru-RU" sz="2800" dirty="0" smtClean="0">
                <a:solidFill>
                  <a:schemeClr val="bg1"/>
                </a:solidFill>
              </a:rPr>
            </a:br>
            <a:r>
              <a:rPr lang="ru-RU" sz="2000" dirty="0" smtClean="0">
                <a:solidFill>
                  <a:schemeClr val="bg1"/>
                </a:solidFill>
              </a:rPr>
              <a:t>Авторы:  Шпилевой В.В., Шпилевой В.Д.</a:t>
            </a:r>
            <a:endParaRPr lang="ru-RU" sz="2000" b="1" dirty="0">
              <a:ln w="19050">
                <a:solidFill>
                  <a:schemeClr val="tx2">
                    <a:tint val="1000"/>
                  </a:schemeClr>
                </a:solidFill>
                <a:prstDash val="solid"/>
              </a:ln>
              <a:solidFill>
                <a:schemeClr val="bg1"/>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i="1" dirty="0" smtClean="0">
                <a:solidFill>
                  <a:srgbClr val="C00000"/>
                </a:solidFill>
              </a:rPr>
              <a:t>Исполнение</a:t>
            </a:r>
            <a:r>
              <a:rPr lang="ru-RU" sz="3200" i="1" dirty="0" smtClean="0">
                <a:solidFill>
                  <a:srgbClr val="C00000"/>
                </a:solidFill>
              </a:rPr>
              <a:t> бизнес-процесса</a:t>
            </a:r>
            <a:endParaRPr lang="ru-RU" sz="3200" i="1" dirty="0">
              <a:solidFill>
                <a:srgbClr val="C00000"/>
              </a:solidFill>
            </a:endParaRPr>
          </a:p>
        </p:txBody>
      </p:sp>
      <p:sp>
        <p:nvSpPr>
          <p:cNvPr id="3" name="Содержимое 2"/>
          <p:cNvSpPr>
            <a:spLocks noGrp="1"/>
          </p:cNvSpPr>
          <p:nvPr>
            <p:ph idx="1"/>
          </p:nvPr>
        </p:nvSpPr>
        <p:spPr>
          <a:xfrm>
            <a:off x="500034" y="1285860"/>
            <a:ext cx="8229600" cy="5168905"/>
          </a:xfrm>
        </p:spPr>
        <p:txBody>
          <a:bodyPr>
            <a:normAutofit fontScale="92500" lnSpcReduction="10000"/>
          </a:bodyPr>
          <a:lstStyle/>
          <a:p>
            <a:r>
              <a:rPr lang="ru-RU" sz="2800" b="1" dirty="0" smtClean="0"/>
              <a:t>Исполнение.</a:t>
            </a:r>
            <a:r>
              <a:rPr lang="ru-RU" sz="2800" dirty="0" smtClean="0"/>
              <a:t>  Ядром BPM-системы является его «движок» (BPM </a:t>
            </a:r>
            <a:r>
              <a:rPr lang="ru-RU" sz="2800" dirty="0" err="1" smtClean="0"/>
              <a:t>Engine</a:t>
            </a:r>
            <a:r>
              <a:rPr lang="ru-RU" sz="2800" dirty="0" smtClean="0"/>
              <a:t>). Он стартует экземпляры бизнес-процессов, отслеживает смену их состояний, хранит значения реквизитов, выполняет бизнес-правила. Если сравнить схему бизнес-процесса с нотами, игра по которым производит приятную для слуха мелодию, то BPM </a:t>
            </a:r>
            <a:r>
              <a:rPr lang="ru-RU" sz="2800" dirty="0" err="1" smtClean="0"/>
              <a:t>Engine</a:t>
            </a:r>
            <a:r>
              <a:rPr lang="ru-RU" sz="2800" dirty="0" smtClean="0"/>
              <a:t> — это механическое пианино, играющее по этим нотам.</a:t>
            </a:r>
          </a:p>
          <a:p>
            <a:r>
              <a:rPr lang="ru-RU" sz="2800" dirty="0" smtClean="0"/>
              <a:t>Ключевой элемент интерфейса пользователя BPM-системы — т.н. «персональный список задач», перечень шагов запущенных экземпляров бизнес-процессов, назначенных данному конкретному пользователю или ролевой группе, к которой он принадлежит. </a:t>
            </a:r>
            <a:endParaRPr lang="ru-RU"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i="1" dirty="0" smtClean="0">
                <a:solidFill>
                  <a:srgbClr val="C00000"/>
                </a:solidFill>
              </a:rPr>
              <a:t>Мониторинг</a:t>
            </a:r>
            <a:r>
              <a:rPr lang="ru-RU" sz="3200" i="1" dirty="0" smtClean="0">
                <a:solidFill>
                  <a:srgbClr val="C00000"/>
                </a:solidFill>
              </a:rPr>
              <a:t> бизнес-процессов (1)</a:t>
            </a:r>
            <a:endParaRPr lang="ru-RU" sz="3200" i="1" dirty="0">
              <a:solidFill>
                <a:srgbClr val="C00000"/>
              </a:solidFill>
            </a:endParaRPr>
          </a:p>
        </p:txBody>
      </p:sp>
      <p:sp>
        <p:nvSpPr>
          <p:cNvPr id="3" name="Содержимое 2"/>
          <p:cNvSpPr>
            <a:spLocks noGrp="1"/>
          </p:cNvSpPr>
          <p:nvPr>
            <p:ph idx="1"/>
          </p:nvPr>
        </p:nvSpPr>
        <p:spPr>
          <a:xfrm>
            <a:off x="457200" y="1600200"/>
            <a:ext cx="8229600" cy="5257800"/>
          </a:xfrm>
        </p:spPr>
        <p:txBody>
          <a:bodyPr>
            <a:normAutofit lnSpcReduction="10000"/>
          </a:bodyPr>
          <a:lstStyle/>
          <a:p>
            <a:pPr>
              <a:buNone/>
            </a:pPr>
            <a:r>
              <a:rPr lang="ru-RU" sz="2600" dirty="0" smtClean="0"/>
              <a:t>BPM-система осуществляет контроль бизнес-процессов двумя путями:</a:t>
            </a:r>
          </a:p>
          <a:p>
            <a:pPr marL="514350" indent="-514350">
              <a:buFont typeface="+mj-lt"/>
              <a:buAutoNum type="arabicPeriod"/>
            </a:pPr>
            <a:r>
              <a:rPr lang="ru-RU" sz="2600" dirty="0" smtClean="0"/>
              <a:t>Менеджеру не приходится выяснять «на ком стрелка» — для каждого экземпляра бизнес-процесса динамически формируется графическое изображение схемы процесса, на котором показаны уже выполненные шаги и где находится экземпляр процесса</a:t>
            </a:r>
          </a:p>
          <a:p>
            <a:pPr marL="514350" lvl="0" indent="-514350">
              <a:buFont typeface="+mj-lt"/>
              <a:buAutoNum type="arabicPeriod"/>
            </a:pPr>
            <a:r>
              <a:rPr lang="ru-RU" sz="2600" dirty="0" smtClean="0"/>
              <a:t>BPM-система накапливает статистику о параметрах выполнения экземпляров бизнес-процессов: интенсивность, продолжительность, нагрузка на отдельных специалистов. Так как в процессах описываются и регламенты, то можно отслеживать и нарушения стандартов врачевания.</a:t>
            </a:r>
          </a:p>
          <a:p>
            <a:pPr marL="514350" indent="-514350">
              <a:buNone/>
            </a:pPr>
            <a:endParaRPr lang="ru-RU"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i="1" dirty="0" smtClean="0">
                <a:solidFill>
                  <a:srgbClr val="C00000"/>
                </a:solidFill>
              </a:rPr>
              <a:t>Мониторинг</a:t>
            </a:r>
            <a:r>
              <a:rPr lang="ru-RU" sz="3200" i="1" dirty="0" smtClean="0">
                <a:solidFill>
                  <a:srgbClr val="C00000"/>
                </a:solidFill>
              </a:rPr>
              <a:t> бизнес-процессов (2)</a:t>
            </a:r>
            <a:endParaRPr lang="ru-RU" sz="3200" i="1" dirty="0">
              <a:solidFill>
                <a:srgbClr val="C00000"/>
              </a:solidFill>
            </a:endParaRPr>
          </a:p>
        </p:txBody>
      </p:sp>
      <p:sp>
        <p:nvSpPr>
          <p:cNvPr id="3" name="Содержимое 2"/>
          <p:cNvSpPr>
            <a:spLocks noGrp="1"/>
          </p:cNvSpPr>
          <p:nvPr>
            <p:ph idx="1"/>
          </p:nvPr>
        </p:nvSpPr>
        <p:spPr>
          <a:xfrm>
            <a:off x="457200" y="1600200"/>
            <a:ext cx="8229600" cy="5257800"/>
          </a:xfrm>
        </p:spPr>
        <p:txBody>
          <a:bodyPr>
            <a:normAutofit/>
          </a:bodyPr>
          <a:lstStyle/>
          <a:p>
            <a:r>
              <a:rPr lang="ru-RU" sz="2800" dirty="0" smtClean="0"/>
              <a:t>BPM-системы как правило предоставляют базовый набор отчетов по показателям бизнес-процессов. </a:t>
            </a:r>
          </a:p>
          <a:p>
            <a:r>
              <a:rPr lang="ru-RU" sz="2800" dirty="0" smtClean="0"/>
              <a:t>На их основе могут быть сконструированы т.н. «ключевые показатели эффективности» (KPI, </a:t>
            </a:r>
            <a:r>
              <a:rPr lang="ru-RU" sz="2800" dirty="0" err="1" smtClean="0"/>
              <a:t>Key</a:t>
            </a:r>
            <a:r>
              <a:rPr lang="ru-RU" sz="2800" dirty="0" smtClean="0"/>
              <a:t> </a:t>
            </a:r>
            <a:r>
              <a:rPr lang="ru-RU" sz="2800" dirty="0" err="1" smtClean="0"/>
              <a:t>Performance</a:t>
            </a:r>
            <a:r>
              <a:rPr lang="ru-RU" sz="2800" dirty="0" smtClean="0"/>
              <a:t> </a:t>
            </a:r>
            <a:r>
              <a:rPr lang="ru-RU" sz="2800" dirty="0" err="1" smtClean="0"/>
              <a:t>Indicators</a:t>
            </a:r>
            <a:r>
              <a:rPr lang="ru-RU" sz="2800" dirty="0" smtClean="0"/>
              <a:t>), которые, в свою очередь, могут быть увязаны с </a:t>
            </a:r>
          </a:p>
          <a:p>
            <a:r>
              <a:rPr lang="ru-RU" sz="2800" dirty="0" smtClean="0"/>
              <a:t>«системой сбалансированных показателей» (BSC, </a:t>
            </a:r>
            <a:r>
              <a:rPr lang="ru-RU" sz="2800" dirty="0" err="1" smtClean="0"/>
              <a:t>Balanced</a:t>
            </a:r>
            <a:r>
              <a:rPr lang="ru-RU" sz="2800" dirty="0" smtClean="0"/>
              <a:t> </a:t>
            </a:r>
            <a:r>
              <a:rPr lang="ru-RU" sz="2800" dirty="0" err="1" smtClean="0"/>
              <a:t>Scoreсard</a:t>
            </a:r>
            <a:r>
              <a:rPr lang="ru-RU" sz="2800" dirty="0" smtClean="0"/>
              <a:t>).</a:t>
            </a:r>
          </a:p>
          <a:p>
            <a:pPr marL="514350" indent="-514350">
              <a:buNone/>
            </a:pPr>
            <a:endParaRPr lang="ru-RU"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i="1" dirty="0" smtClean="0">
                <a:solidFill>
                  <a:srgbClr val="C00000"/>
                </a:solidFill>
              </a:rPr>
              <a:t>Заветная цепочка</a:t>
            </a:r>
            <a:endParaRPr lang="ru-RU" sz="3200" i="1" dirty="0">
              <a:solidFill>
                <a:srgbClr val="C00000"/>
              </a:solidFill>
            </a:endParaRPr>
          </a:p>
        </p:txBody>
      </p:sp>
      <p:sp>
        <p:nvSpPr>
          <p:cNvPr id="3" name="Содержимое 2"/>
          <p:cNvSpPr>
            <a:spLocks noGrp="1"/>
          </p:cNvSpPr>
          <p:nvPr>
            <p:ph idx="1"/>
          </p:nvPr>
        </p:nvSpPr>
        <p:spPr/>
        <p:txBody>
          <a:bodyPr>
            <a:normAutofit fontScale="85000" lnSpcReduction="20000"/>
          </a:bodyPr>
          <a:lstStyle/>
          <a:p>
            <a:pPr lvl="0"/>
            <a:r>
              <a:rPr lang="ru-RU" dirty="0" smtClean="0"/>
              <a:t>разработка стандартов оказания медицинской помощи на основе доказательности </a:t>
            </a:r>
          </a:p>
          <a:p>
            <a:pPr lvl="0"/>
            <a:r>
              <a:rPr lang="ru-RU" dirty="0" smtClean="0"/>
              <a:t>проектирование (моделирование-формализация) ЛДП </a:t>
            </a:r>
          </a:p>
          <a:p>
            <a:pPr lvl="0"/>
            <a:r>
              <a:rPr lang="ru-RU" dirty="0" smtClean="0"/>
              <a:t>запуск экземпляра ЛДП и его человеко-машинное исполнение </a:t>
            </a:r>
          </a:p>
          <a:p>
            <a:pPr lvl="0"/>
            <a:r>
              <a:rPr lang="ru-RU" dirty="0" smtClean="0"/>
              <a:t>мониторинг (анализ) – непрерывное улучшение (стандарты должны ежегодно обновляться на основе результатов новых исследований) </a:t>
            </a:r>
          </a:p>
          <a:p>
            <a:r>
              <a:rPr lang="ru-RU" dirty="0" smtClean="0"/>
              <a:t>медицинское </a:t>
            </a:r>
            <a:r>
              <a:rPr lang="ru-RU" dirty="0" err="1" smtClean="0"/>
              <a:t>автодокументирование</a:t>
            </a:r>
            <a:endParaRPr lang="ru-RU" dirty="0" smtClean="0"/>
          </a:p>
          <a:p>
            <a:pPr lvl="0"/>
            <a:r>
              <a:rPr lang="ru-RU" dirty="0" smtClean="0"/>
              <a:t>совершенствование управления больницей в целом</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i="1" dirty="0" smtClean="0">
                <a:solidFill>
                  <a:srgbClr val="C00000"/>
                </a:solidFill>
              </a:rPr>
              <a:t>ЭМК и ЛДП две стороны одной медали.  Две разные стороны (1)</a:t>
            </a:r>
            <a:endParaRPr lang="ru-RU" dirty="0"/>
          </a:p>
        </p:txBody>
      </p:sp>
      <p:sp>
        <p:nvSpPr>
          <p:cNvPr id="3" name="Содержимое 2"/>
          <p:cNvSpPr>
            <a:spLocks noGrp="1"/>
          </p:cNvSpPr>
          <p:nvPr>
            <p:ph idx="1"/>
          </p:nvPr>
        </p:nvSpPr>
        <p:spPr/>
        <p:txBody>
          <a:bodyPr>
            <a:normAutofit lnSpcReduction="10000"/>
          </a:bodyPr>
          <a:lstStyle/>
          <a:p>
            <a:r>
              <a:rPr lang="ru-RU" sz="2800" dirty="0" smtClean="0"/>
              <a:t>ЭМК в нашем представлении - это централизованное хранилище электронных медицинских записей по всем обращениям пациентов. </a:t>
            </a:r>
          </a:p>
          <a:p>
            <a:r>
              <a:rPr lang="ru-RU" sz="2800" dirty="0" smtClean="0"/>
              <a:t>Это хранилище представляет собой базу данных, содержащую исчерпывающую информацию о пациенте и набор сервисных программ для доступа к ней.  Такими сервисными программами могут быть </a:t>
            </a:r>
            <a:r>
              <a:rPr lang="ru-RU" sz="2800" dirty="0" err="1" smtClean="0"/>
              <a:t>вьюверы</a:t>
            </a:r>
            <a:r>
              <a:rPr lang="ru-RU" sz="2800" dirty="0" smtClean="0"/>
              <a:t>, разработанные в команде Бориса Зингермана, которые реализуют ЛДН</a:t>
            </a:r>
            <a:r>
              <a:rPr lang="en-US" sz="2800" dirty="0" smtClean="0"/>
              <a:t> </a:t>
            </a:r>
            <a:r>
              <a:rPr lang="ru-RU" sz="2800" dirty="0" smtClean="0"/>
              <a:t>(листы динамических наблюдений)</a:t>
            </a:r>
          </a:p>
          <a:p>
            <a:pPr>
              <a:buNone/>
            </a:pP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i="1" dirty="0" smtClean="0">
                <a:solidFill>
                  <a:srgbClr val="C00000"/>
                </a:solidFill>
              </a:rPr>
              <a:t>ЭМК и ЛДП две стороны одной медали.  Две разные стороны (2)</a:t>
            </a:r>
            <a:endParaRPr lang="ru-RU" dirty="0"/>
          </a:p>
        </p:txBody>
      </p:sp>
      <p:sp>
        <p:nvSpPr>
          <p:cNvPr id="3" name="Содержимое 2"/>
          <p:cNvSpPr>
            <a:spLocks noGrp="1"/>
          </p:cNvSpPr>
          <p:nvPr>
            <p:ph idx="1"/>
          </p:nvPr>
        </p:nvSpPr>
        <p:spPr/>
        <p:txBody>
          <a:bodyPr>
            <a:normAutofit fontScale="92500" lnSpcReduction="10000"/>
          </a:bodyPr>
          <a:lstStyle/>
          <a:p>
            <a:pPr>
              <a:buNone/>
            </a:pPr>
            <a:r>
              <a:rPr lang="ru-RU" sz="2800" b="1" dirty="0" smtClean="0"/>
              <a:t>Подсистема лечебно-диагностический процесс (ЛДП)</a:t>
            </a:r>
            <a:r>
              <a:rPr lang="ru-RU" sz="2800" dirty="0" smtClean="0"/>
              <a:t> основана на использовании процессного подхода в компьютерной реализации стандартов оказания медицинской помощи пациентам.  Он является основным поставщиком информации для хранилища ЭМК.</a:t>
            </a:r>
          </a:p>
          <a:p>
            <a:pPr>
              <a:buNone/>
            </a:pPr>
            <a:r>
              <a:rPr lang="ru-RU" sz="2800" dirty="0" smtClean="0"/>
              <a:t>Отметим особо, что все «нормативные» данные о пациентах, такие как, например, нормальные показатели биологических жидкостей человека и физиологических функций, являются атрибутами  подсистемы лечебно-диагностический процесс, не подсистемы ЭМК.</a:t>
            </a:r>
          </a:p>
          <a:p>
            <a:pPr>
              <a:buNone/>
            </a:pPr>
            <a:endParaRPr lang="ru-RU" sz="2800" dirty="0" smtClean="0"/>
          </a:p>
          <a:p>
            <a:pPr>
              <a:buNone/>
            </a:pPr>
            <a:endParaRPr lang="ru-RU"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i="1" dirty="0" smtClean="0">
                <a:solidFill>
                  <a:srgbClr val="C00000"/>
                </a:solidFill>
              </a:rPr>
              <a:t>P.S.</a:t>
            </a:r>
            <a:endParaRPr lang="ru-RU" b="1" i="1" dirty="0">
              <a:solidFill>
                <a:srgbClr val="C00000"/>
              </a:solidFill>
            </a:endParaRPr>
          </a:p>
        </p:txBody>
      </p:sp>
      <p:sp>
        <p:nvSpPr>
          <p:cNvPr id="3" name="Содержимое 2"/>
          <p:cNvSpPr>
            <a:spLocks noGrp="1"/>
          </p:cNvSpPr>
          <p:nvPr>
            <p:ph idx="1"/>
          </p:nvPr>
        </p:nvSpPr>
        <p:spPr>
          <a:xfrm>
            <a:off x="0" y="1285860"/>
            <a:ext cx="8929718" cy="5357850"/>
          </a:xfrm>
        </p:spPr>
        <p:txBody>
          <a:bodyPr>
            <a:normAutofit fontScale="70000" lnSpcReduction="20000"/>
          </a:bodyPr>
          <a:lstStyle/>
          <a:p>
            <a:pPr>
              <a:buNone/>
            </a:pPr>
            <a:r>
              <a:rPr lang="ru-RU" dirty="0" smtClean="0"/>
              <a:t>Принципиальное отличие от классических СМК заключается в том, что документирование процессов осуществляется на языке, интерпретируемом компьютерами и, как следствие, все основные шаги процесса управления качеством менеджмента осуществляются ими же: </a:t>
            </a:r>
            <a:r>
              <a:rPr lang="ru-RU" i="1" dirty="0" smtClean="0">
                <a:solidFill>
                  <a:srgbClr val="C00000"/>
                </a:solidFill>
              </a:rPr>
              <a:t>проектирование, исполнение, мониторинг.</a:t>
            </a:r>
          </a:p>
          <a:p>
            <a:pPr>
              <a:buNone/>
            </a:pPr>
            <a:r>
              <a:rPr lang="ru-RU" dirty="0" smtClean="0"/>
              <a:t>Напомню совпадающие лозунги:</a:t>
            </a:r>
          </a:p>
          <a:p>
            <a:pPr lvl="0"/>
            <a:r>
              <a:rPr lang="ru-RU" dirty="0" smtClean="0"/>
              <a:t>Система менеджмента качества призвана обеспечить предсказуемый и непрерывно улучшающийся уровень качества медицинских услуг и деятельности учреждения в целом</a:t>
            </a:r>
          </a:p>
          <a:p>
            <a:pPr lvl="0"/>
            <a:r>
              <a:rPr lang="ru-RU" dirty="0" smtClean="0"/>
              <a:t>Создание системы знаний, обеспечивающей развитие профессиональных компетенций всех сотрудников</a:t>
            </a:r>
          </a:p>
          <a:p>
            <a:pPr lvl="0"/>
            <a:r>
              <a:rPr lang="ru-RU" dirty="0" smtClean="0"/>
              <a:t>Вовлечение максимального количества сотрудников в процесс СМК</a:t>
            </a:r>
          </a:p>
          <a:p>
            <a:pPr lvl="0"/>
            <a:r>
              <a:rPr lang="ru-RU" dirty="0" smtClean="0"/>
              <a:t>Координация и контроль знаний – обеспечение уверенности в том, что знания не только используются, но и используются по назначению и так, как предписано</a:t>
            </a:r>
          </a:p>
          <a:p>
            <a:pPr lvl="0"/>
            <a:r>
              <a:rPr lang="ru-RU" dirty="0" smtClean="0"/>
              <a:t>Непрерывное (для BPM), а не раз в год (для СМК),  совершенствование, как знаний, так и собственно процессов деятельности</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smtClean="0">
                <a:solidFill>
                  <a:srgbClr val="C00000"/>
                </a:solidFill>
              </a:rPr>
              <a:t>Спасибо за внимание!</a:t>
            </a:r>
            <a:endParaRPr lang="ru-RU" i="1" dirty="0">
              <a:solidFill>
                <a:srgbClr val="C00000"/>
              </a:solidFill>
            </a:endParaRPr>
          </a:p>
        </p:txBody>
      </p:sp>
      <p:pic>
        <p:nvPicPr>
          <p:cNvPr id="4" name="Содержимое 3" descr="088.JPG"/>
          <p:cNvPicPr>
            <a:picLocks noGrp="1" noChangeAspect="1"/>
          </p:cNvPicPr>
          <p:nvPr>
            <p:ph idx="1"/>
          </p:nvPr>
        </p:nvPicPr>
        <p:blipFill>
          <a:blip r:embed="rId2" cstate="print"/>
          <a:stretch>
            <a:fillRect/>
          </a:stretch>
        </p:blipFill>
        <p:spPr>
          <a:xfrm>
            <a:off x="1869932" y="1600200"/>
            <a:ext cx="5404135" cy="4525963"/>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a:xfrm>
            <a:off x="428596" y="500042"/>
            <a:ext cx="8372476" cy="1000132"/>
          </a:xfrm>
          <a:noFill/>
        </p:spPr>
        <p:txBody>
          <a:bodyPr>
            <a:normAutofit/>
          </a:bodyPr>
          <a:lstStyle/>
          <a:p>
            <a:pPr algn="ctr"/>
            <a:r>
              <a:rPr lang="ru-RU" sz="3200" i="1" dirty="0" smtClean="0">
                <a:solidFill>
                  <a:srgbClr val="C00000"/>
                </a:solidFill>
              </a:rPr>
              <a:t>План презентации</a:t>
            </a:r>
          </a:p>
        </p:txBody>
      </p:sp>
      <p:sp>
        <p:nvSpPr>
          <p:cNvPr id="3" name="Содержимое 2"/>
          <p:cNvSpPr>
            <a:spLocks noGrp="1"/>
          </p:cNvSpPr>
          <p:nvPr>
            <p:ph idx="1"/>
          </p:nvPr>
        </p:nvSpPr>
        <p:spPr>
          <a:xfrm>
            <a:off x="0" y="1643050"/>
            <a:ext cx="9144000" cy="4967302"/>
          </a:xfrm>
        </p:spPr>
        <p:txBody>
          <a:bodyPr>
            <a:normAutofit fontScale="92500"/>
          </a:bodyPr>
          <a:lstStyle/>
          <a:p>
            <a:pPr lvl="0" fontAlgn="ctr"/>
            <a:r>
              <a:rPr lang="ru-RU" sz="3000" dirty="0" smtClean="0"/>
              <a:t>Доказательная медицина. Что это?</a:t>
            </a:r>
          </a:p>
          <a:p>
            <a:pPr lvl="0" fontAlgn="ctr"/>
            <a:r>
              <a:rPr lang="ru-RU" sz="3000" dirty="0" smtClean="0"/>
              <a:t>От доказательной медицины к стандартам врачевания</a:t>
            </a:r>
          </a:p>
          <a:p>
            <a:pPr lvl="0" fontAlgn="ctr"/>
            <a:r>
              <a:rPr lang="ru-RU" sz="3000" dirty="0" smtClean="0"/>
              <a:t>Лечебно-диагностический процесс - технология информационного взаимодействия его участников</a:t>
            </a:r>
          </a:p>
          <a:p>
            <a:pPr lvl="0" fontAlgn="ctr"/>
            <a:r>
              <a:rPr lang="ru-RU" sz="3000" dirty="0" smtClean="0"/>
              <a:t>Как сделать так, чтобы ЛДП исполнялся так, как прописывают стандарты больницы, а не как кому вздумается?</a:t>
            </a:r>
          </a:p>
          <a:p>
            <a:pPr lvl="0" fontAlgn="ctr"/>
            <a:r>
              <a:rPr lang="ru-RU" sz="3000" dirty="0" smtClean="0"/>
              <a:t>Моделирование ЛДП и его машинное исполнение</a:t>
            </a:r>
          </a:p>
          <a:p>
            <a:pPr lvl="0" fontAlgn="ctr"/>
            <a:r>
              <a:rPr lang="ru-RU" sz="3000" dirty="0" smtClean="0"/>
              <a:t>ЭМК и ЛДП две стороны одной медали.  Две разные стороны.</a:t>
            </a:r>
          </a:p>
          <a:p>
            <a:pPr>
              <a:buFont typeface="Wingdings 2" pitchFamily="18" charset="2"/>
              <a:buNone/>
              <a:defRPr/>
            </a:pP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a:xfrm>
            <a:off x="428596" y="500042"/>
            <a:ext cx="8372476" cy="1000132"/>
          </a:xfrm>
          <a:noFill/>
        </p:spPr>
        <p:txBody>
          <a:bodyPr>
            <a:normAutofit/>
          </a:bodyPr>
          <a:lstStyle/>
          <a:p>
            <a:r>
              <a:rPr lang="ru-RU" sz="3200" i="1" dirty="0" smtClean="0">
                <a:solidFill>
                  <a:srgbClr val="C00000"/>
                </a:solidFill>
              </a:rPr>
              <a:t>Доказательная медицина. Что это?</a:t>
            </a:r>
          </a:p>
        </p:txBody>
      </p:sp>
      <p:sp>
        <p:nvSpPr>
          <p:cNvPr id="3" name="Содержимое 2"/>
          <p:cNvSpPr>
            <a:spLocks noGrp="1"/>
          </p:cNvSpPr>
          <p:nvPr>
            <p:ph idx="1"/>
          </p:nvPr>
        </p:nvSpPr>
        <p:spPr>
          <a:xfrm>
            <a:off x="285720" y="1643050"/>
            <a:ext cx="8858280" cy="4681574"/>
          </a:xfrm>
        </p:spPr>
        <p:txBody>
          <a:bodyPr>
            <a:noAutofit/>
          </a:bodyPr>
          <a:lstStyle/>
          <a:p>
            <a:pPr>
              <a:buFont typeface="Wingdings 2" pitchFamily="18" charset="2"/>
              <a:buNone/>
              <a:defRPr/>
            </a:pPr>
            <a:r>
              <a:rPr lang="ru-RU" sz="2800" dirty="0" smtClean="0"/>
              <a:t>В 1993 году Рабочая группа по доказательной медицине (</a:t>
            </a:r>
            <a:r>
              <a:rPr lang="ru-RU" sz="2800" dirty="0" err="1" smtClean="0"/>
              <a:t>Evidence</a:t>
            </a:r>
            <a:r>
              <a:rPr lang="ru-RU" sz="2800" dirty="0" smtClean="0"/>
              <a:t> </a:t>
            </a:r>
            <a:r>
              <a:rPr lang="ru-RU" sz="2800" dirty="0" err="1" smtClean="0"/>
              <a:t>based</a:t>
            </a:r>
            <a:r>
              <a:rPr lang="ru-RU" sz="2800" dirty="0" smtClean="0"/>
              <a:t> </a:t>
            </a:r>
            <a:r>
              <a:rPr lang="ru-RU" sz="2800" dirty="0" err="1" smtClean="0"/>
              <a:t>medicine</a:t>
            </a:r>
            <a:r>
              <a:rPr lang="ru-RU" sz="2800" dirty="0" smtClean="0"/>
              <a:t> </a:t>
            </a:r>
            <a:r>
              <a:rPr lang="ru-RU" sz="2800" dirty="0" err="1" smtClean="0"/>
              <a:t>working</a:t>
            </a:r>
            <a:r>
              <a:rPr lang="ru-RU" sz="2800" dirty="0" smtClean="0"/>
              <a:t> </a:t>
            </a:r>
            <a:r>
              <a:rPr lang="ru-RU" sz="2800" dirty="0" err="1" smtClean="0"/>
              <a:t>group</a:t>
            </a:r>
            <a:r>
              <a:rPr lang="ru-RU" sz="2800" dirty="0" smtClean="0"/>
              <a:t>) сделала следующее определение: «Медицина, основанная на доказательствах – это такой подход к медицинской практике, при котором решение о применении профилактических, диагностических и лечебных мероприятий принимаются, исходя из полученных доказательств их эффективности и безопасности, и который предполагает поиск, сравнение, обобщение и широкое распространение полученных доказательств для использования в интересах больных».</a:t>
            </a:r>
            <a:endParaRPr lang="ru-RU"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i="1" dirty="0" smtClean="0">
                <a:solidFill>
                  <a:srgbClr val="C00000"/>
                </a:solidFill>
              </a:rPr>
              <a:t>От доказательной медицины к стандартам врачевания</a:t>
            </a:r>
            <a:endParaRPr lang="ru-RU" sz="3200" i="1" dirty="0">
              <a:solidFill>
                <a:srgbClr val="C00000"/>
              </a:solidFill>
            </a:endParaRPr>
          </a:p>
        </p:txBody>
      </p:sp>
      <p:sp>
        <p:nvSpPr>
          <p:cNvPr id="3" name="Содержимое 2"/>
          <p:cNvSpPr>
            <a:spLocks noGrp="1"/>
          </p:cNvSpPr>
          <p:nvPr>
            <p:ph idx="1"/>
          </p:nvPr>
        </p:nvSpPr>
        <p:spPr>
          <a:xfrm>
            <a:off x="428596" y="2357430"/>
            <a:ext cx="8229600" cy="3857652"/>
          </a:xfrm>
        </p:spPr>
        <p:txBody>
          <a:bodyPr>
            <a:normAutofit/>
          </a:bodyPr>
          <a:lstStyle/>
          <a:p>
            <a:r>
              <a:rPr lang="ru-RU" sz="2800" dirty="0" smtClean="0"/>
              <a:t>Доказательная медицина – это изменение мировоззрения врача</a:t>
            </a:r>
          </a:p>
          <a:p>
            <a:r>
              <a:rPr lang="ru-RU" sz="2800" dirty="0" smtClean="0"/>
              <a:t>Доказательная медицина – это новая врачебная практика, основанная на доказательствах</a:t>
            </a:r>
          </a:p>
          <a:p>
            <a:r>
              <a:rPr lang="ru-RU" sz="2800" dirty="0" smtClean="0"/>
              <a:t>Доказательная медицина – это внедрение, основанных на доказательствах, стандартов оказания медицинской помощи</a:t>
            </a:r>
          </a:p>
          <a:p>
            <a:endParaRPr lang="ru-RU" dirty="0" smtClean="0"/>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68412"/>
          </a:xfrm>
        </p:spPr>
        <p:txBody>
          <a:bodyPr>
            <a:noAutofit/>
          </a:bodyPr>
          <a:lstStyle/>
          <a:p>
            <a:r>
              <a:rPr lang="ru-RU" sz="3200" i="1" dirty="0" err="1" smtClean="0">
                <a:solidFill>
                  <a:srgbClr val="C00000"/>
                </a:solidFill>
              </a:rPr>
              <a:t>Тавровский</a:t>
            </a:r>
            <a:r>
              <a:rPr lang="ru-RU" sz="3200" i="1" dirty="0" smtClean="0">
                <a:solidFill>
                  <a:srgbClr val="C00000"/>
                </a:solidFill>
              </a:rPr>
              <a:t> В.М.: Лечебно-диагностический процесс – это технология информационного взаимодействия его участников</a:t>
            </a:r>
            <a:endParaRPr lang="ru-RU" sz="3200" i="1" dirty="0">
              <a:solidFill>
                <a:srgbClr val="C00000"/>
              </a:solidFill>
            </a:endParaRPr>
          </a:p>
        </p:txBody>
      </p:sp>
      <p:sp>
        <p:nvSpPr>
          <p:cNvPr id="3" name="Содержимое 2"/>
          <p:cNvSpPr>
            <a:spLocks noGrp="1"/>
          </p:cNvSpPr>
          <p:nvPr>
            <p:ph idx="1"/>
          </p:nvPr>
        </p:nvSpPr>
        <p:spPr>
          <a:xfrm>
            <a:off x="357158" y="2000240"/>
            <a:ext cx="8501122" cy="4525963"/>
          </a:xfrm>
        </p:spPr>
        <p:txBody>
          <a:bodyPr>
            <a:normAutofit fontScale="92500" lnSpcReduction="10000"/>
          </a:bodyPr>
          <a:lstStyle/>
          <a:p>
            <a:r>
              <a:rPr lang="ru-RU" sz="3000" dirty="0" smtClean="0"/>
              <a:t>Информационное взаимодействие медиков – не стихийный и не самопроизвольный процесс. Им управляют</a:t>
            </a:r>
          </a:p>
          <a:p>
            <a:r>
              <a:rPr lang="ru-RU" sz="3000" dirty="0" smtClean="0"/>
              <a:t>ЛДП – это своеобразная система управления множеством лиц, принимающих решения, в интересах пациентов </a:t>
            </a:r>
          </a:p>
          <a:p>
            <a:r>
              <a:rPr lang="ru-RU" sz="3000" dirty="0" smtClean="0"/>
              <a:t>Необходимо автоматизировать взаимодействие между участниками лечебно-диагностического процесса и документировать все шаги этого взаимодействия</a:t>
            </a:r>
          </a:p>
          <a:p>
            <a:pPr>
              <a:buNone/>
            </a:pP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68412"/>
          </a:xfrm>
        </p:spPr>
        <p:txBody>
          <a:bodyPr>
            <a:noAutofit/>
          </a:bodyPr>
          <a:lstStyle/>
          <a:p>
            <a:r>
              <a:rPr lang="ru-RU" sz="3200" i="1" dirty="0" smtClean="0">
                <a:solidFill>
                  <a:srgbClr val="C00000"/>
                </a:solidFill>
              </a:rPr>
              <a:t>Как сделать так, чтобы ЛДП исполнялся так, как прописывают стандарты больницы, а не как кому вздумается?</a:t>
            </a:r>
            <a:endParaRPr lang="ru-RU" sz="3200" i="1" dirty="0">
              <a:solidFill>
                <a:srgbClr val="C00000"/>
              </a:solidFill>
            </a:endParaRPr>
          </a:p>
        </p:txBody>
      </p:sp>
      <p:sp>
        <p:nvSpPr>
          <p:cNvPr id="3" name="Содержимое 2"/>
          <p:cNvSpPr>
            <a:spLocks noGrp="1"/>
          </p:cNvSpPr>
          <p:nvPr>
            <p:ph idx="1"/>
          </p:nvPr>
        </p:nvSpPr>
        <p:spPr>
          <a:xfrm>
            <a:off x="214282" y="2000240"/>
            <a:ext cx="8643998" cy="4429156"/>
          </a:xfrm>
        </p:spPr>
        <p:txBody>
          <a:bodyPr>
            <a:normAutofit lnSpcReduction="10000"/>
          </a:bodyPr>
          <a:lstStyle/>
          <a:p>
            <a:r>
              <a:rPr lang="ru-RU" sz="2800" dirty="0" smtClean="0"/>
              <a:t>Бизнес-процесс есть процесс информационного взаимодействия его участников.  Лечебно-диагностический процесс - есть бизнес-процесс</a:t>
            </a:r>
          </a:p>
          <a:p>
            <a:r>
              <a:rPr lang="ru-RU" sz="2800" dirty="0" smtClean="0"/>
              <a:t>Чтобы стандарты врачевания стали неукоснительно применяться, необходимо автоматизировать собственно процесс управления бизнес процессами</a:t>
            </a:r>
          </a:p>
          <a:p>
            <a:r>
              <a:rPr lang="ru-RU" sz="2800" dirty="0" smtClean="0"/>
              <a:t> BPM (</a:t>
            </a:r>
            <a:r>
              <a:rPr lang="ru-RU" sz="2800" dirty="0" err="1" smtClean="0"/>
              <a:t>Business</a:t>
            </a:r>
            <a:r>
              <a:rPr lang="ru-RU" sz="2800" dirty="0" smtClean="0"/>
              <a:t> </a:t>
            </a:r>
            <a:r>
              <a:rPr lang="ru-RU" sz="2800" dirty="0" err="1" smtClean="0"/>
              <a:t>Process</a:t>
            </a:r>
            <a:r>
              <a:rPr lang="ru-RU" sz="2800" dirty="0" smtClean="0"/>
              <a:t> </a:t>
            </a:r>
            <a:r>
              <a:rPr lang="ru-RU" sz="2800" dirty="0" err="1" smtClean="0"/>
              <a:t>Management</a:t>
            </a:r>
            <a:r>
              <a:rPr lang="ru-RU" sz="2800" dirty="0" smtClean="0"/>
              <a:t>) - управление бизнес-процессами, которое представляет собой систематический подход - сочетание методологии, инструментария и принципов реализации проектов</a:t>
            </a:r>
            <a:endParaRPr lang="ru-RU"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i="1" dirty="0" smtClean="0">
                <a:solidFill>
                  <a:srgbClr val="C00000"/>
                </a:solidFill>
              </a:rPr>
              <a:t>Моделирование ЛДП и его машинное исполнение (1)</a:t>
            </a:r>
            <a:endParaRPr lang="ru-RU" dirty="0">
              <a:solidFill>
                <a:srgbClr val="C00000"/>
              </a:solidFill>
            </a:endParaRPr>
          </a:p>
        </p:txBody>
      </p:sp>
      <p:sp>
        <p:nvSpPr>
          <p:cNvPr id="3" name="Содержимое 2"/>
          <p:cNvSpPr>
            <a:spLocks noGrp="1"/>
          </p:cNvSpPr>
          <p:nvPr>
            <p:ph idx="1"/>
          </p:nvPr>
        </p:nvSpPr>
        <p:spPr>
          <a:xfrm>
            <a:off x="0" y="1500174"/>
            <a:ext cx="8858280" cy="5072098"/>
          </a:xfrm>
        </p:spPr>
        <p:txBody>
          <a:bodyPr>
            <a:normAutofit fontScale="55000" lnSpcReduction="20000"/>
          </a:bodyPr>
          <a:lstStyle/>
          <a:p>
            <a:r>
              <a:rPr lang="ru-RU" sz="5100" dirty="0" smtClean="0"/>
              <a:t>Основная идея BPM-системы:  берем описание бизнес-процесса и отслеживаем его выполнение при помощи специализированной компьютерной программы</a:t>
            </a:r>
          </a:p>
          <a:p>
            <a:r>
              <a:rPr lang="ru-RU" sz="5100" dirty="0" smtClean="0"/>
              <a:t> бизнес-процесс – это упорядоченный набор заданий, выполняемых как людьми, так и информационными системами предприятия, и направленный на достижение заранее известной </a:t>
            </a:r>
            <a:r>
              <a:rPr lang="ru-RU" sz="5100" dirty="0" err="1" smtClean="0"/>
              <a:t>бизнес-цели</a:t>
            </a:r>
            <a:r>
              <a:rPr lang="ru-RU" sz="5100" dirty="0" smtClean="0"/>
              <a:t> за предполагаемое время с заданным качеством</a:t>
            </a:r>
          </a:p>
          <a:p>
            <a:r>
              <a:rPr lang="ru-RU" sz="5100" dirty="0" smtClean="0"/>
              <a:t>информационная среда способна запускать процессы, выдавать пошаговые задания участникам, отслеживать состояние исполнения и обеспечивать коммуникационные взаимодействия</a:t>
            </a:r>
          </a:p>
          <a:p>
            <a:pPr>
              <a:buNone/>
            </a:pPr>
            <a:endParaRPr lang="ru-RU" sz="33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i="1" dirty="0" smtClean="0">
                <a:solidFill>
                  <a:srgbClr val="C00000"/>
                </a:solidFill>
              </a:rPr>
              <a:t>Моделирование ЛДП и его машинное исполнение (2)</a:t>
            </a:r>
            <a:endParaRPr lang="ru-RU" dirty="0">
              <a:solidFill>
                <a:srgbClr val="C00000"/>
              </a:solidFill>
            </a:endParaRPr>
          </a:p>
        </p:txBody>
      </p:sp>
      <p:sp>
        <p:nvSpPr>
          <p:cNvPr id="3" name="Содержимое 2"/>
          <p:cNvSpPr>
            <a:spLocks noGrp="1"/>
          </p:cNvSpPr>
          <p:nvPr>
            <p:ph idx="1"/>
          </p:nvPr>
        </p:nvSpPr>
        <p:spPr>
          <a:xfrm>
            <a:off x="0" y="1500174"/>
            <a:ext cx="8858280" cy="5072098"/>
          </a:xfrm>
        </p:spPr>
        <p:txBody>
          <a:bodyPr>
            <a:normAutofit/>
          </a:bodyPr>
          <a:lstStyle/>
          <a:p>
            <a:r>
              <a:rPr lang="ru-RU" sz="2800" dirty="0" smtClean="0"/>
              <a:t>Бизнес-процессы принципиально изменчивы – на них влияет как изменение внешних условий, так и собственное стремление компании к большей эффективности своей деятельности</a:t>
            </a:r>
          </a:p>
          <a:p>
            <a:r>
              <a:rPr lang="ru-RU" sz="2800" dirty="0" smtClean="0"/>
              <a:t>Применение BPM-системы при автоматизации управления деятельностью больницы – это создание “адаптивной системы”, при которой больница, как живой организм, пребывает в состоянии постоянной изменчивости, обеспечивая качественный менеджмент  в динамичной среде жизни современного общества</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i="1" dirty="0" smtClean="0">
                <a:solidFill>
                  <a:srgbClr val="C00000"/>
                </a:solidFill>
              </a:rPr>
              <a:t>Структура </a:t>
            </a:r>
            <a:r>
              <a:rPr lang="en-US" sz="3200" i="1" dirty="0" smtClean="0">
                <a:solidFill>
                  <a:srgbClr val="C00000"/>
                </a:solidFill>
              </a:rPr>
              <a:t>BPM-</a:t>
            </a:r>
            <a:r>
              <a:rPr lang="ru-RU" sz="3200" i="1" dirty="0" smtClean="0">
                <a:solidFill>
                  <a:srgbClr val="C00000"/>
                </a:solidFill>
              </a:rPr>
              <a:t>системы:  </a:t>
            </a:r>
            <a:r>
              <a:rPr lang="ru-RU" sz="3200" b="1" i="1" dirty="0" smtClean="0">
                <a:solidFill>
                  <a:srgbClr val="C00000"/>
                </a:solidFill>
              </a:rPr>
              <a:t>проектирование, исполнение, мониторинг</a:t>
            </a:r>
            <a:r>
              <a:rPr lang="ru-RU" sz="3200" dirty="0" smtClean="0">
                <a:solidFill>
                  <a:srgbClr val="C00000"/>
                </a:solidFill>
              </a:rPr>
              <a:t> </a:t>
            </a:r>
            <a:endParaRPr lang="ru-RU" sz="3200" dirty="0">
              <a:solidFill>
                <a:srgbClr val="C00000"/>
              </a:solidFill>
            </a:endParaRPr>
          </a:p>
        </p:txBody>
      </p:sp>
      <p:pic>
        <p:nvPicPr>
          <p:cNvPr id="4" name="Содержимое 3"/>
          <p:cNvPicPr>
            <a:picLocks noGrp="1"/>
          </p:cNvPicPr>
          <p:nvPr>
            <p:ph idx="1"/>
          </p:nvPr>
        </p:nvPicPr>
        <p:blipFill>
          <a:blip r:embed="rId3" cstate="print"/>
          <a:srcRect/>
          <a:stretch>
            <a:fillRect/>
          </a:stretch>
        </p:blipFill>
        <p:spPr bwMode="auto">
          <a:xfrm>
            <a:off x="500034" y="1928802"/>
            <a:ext cx="4364853" cy="4643470"/>
          </a:xfrm>
          <a:prstGeom prst="rect">
            <a:avLst/>
          </a:prstGeom>
          <a:noFill/>
          <a:ln w="9525">
            <a:noFill/>
            <a:miter lim="800000"/>
            <a:headEnd/>
            <a:tailEnd/>
          </a:ln>
        </p:spPr>
      </p:pic>
      <p:sp>
        <p:nvSpPr>
          <p:cNvPr id="5" name="TextBox 4"/>
          <p:cNvSpPr txBox="1"/>
          <p:nvPr/>
        </p:nvSpPr>
        <p:spPr>
          <a:xfrm>
            <a:off x="5214942" y="1857364"/>
            <a:ext cx="3429024" cy="4893647"/>
          </a:xfrm>
          <a:prstGeom prst="rect">
            <a:avLst/>
          </a:prstGeom>
          <a:noFill/>
        </p:spPr>
        <p:txBody>
          <a:bodyPr wrap="square" rtlCol="0">
            <a:spAutoFit/>
          </a:bodyPr>
          <a:lstStyle/>
          <a:p>
            <a:r>
              <a:rPr lang="ru-RU" sz="2400" dirty="0" smtClean="0"/>
              <a:t>Под </a:t>
            </a:r>
            <a:r>
              <a:rPr lang="ru-RU" sz="2400" b="1" dirty="0" smtClean="0"/>
              <a:t>проектированием</a:t>
            </a:r>
            <a:r>
              <a:rPr lang="ru-RU" sz="2400" dirty="0" smtClean="0"/>
              <a:t> понимается разработка схемы бизнес-процесса с помощью графического редактора. Процедура создания модели бизнес-процесса: нарисовать шаги, описать логику, определить группы участников и перечень вводимых на каждом шаге реквизитов.</a:t>
            </a:r>
            <a:endParaRPr lang="ru-RU"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P101973705_templat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2DD8F8D2-7AE0-4D7E-A7B0-34FEC5818F4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243</TotalTime>
  <Words>1912</Words>
  <Application>Microsoft Office PowerPoint</Application>
  <PresentationFormat>Экран (4:3)</PresentationFormat>
  <Paragraphs>154</Paragraphs>
  <Slides>17</Slides>
  <Notes>16</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TP101973705_template</vt:lpstr>
      <vt:lpstr>Доказательная медицина, стандарты оказания медицинской помощи и моделирование лечебно-диагностического процесса _____________________________________ Авторы:  Шпилевой В.В., Шпилевой В.Д.</vt:lpstr>
      <vt:lpstr>План презентации</vt:lpstr>
      <vt:lpstr>Доказательная медицина. Что это?</vt:lpstr>
      <vt:lpstr>От доказательной медицины к стандартам врачевания</vt:lpstr>
      <vt:lpstr>Тавровский В.М.: Лечебно-диагностический процесс – это технология информационного взаимодействия его участников</vt:lpstr>
      <vt:lpstr>Как сделать так, чтобы ЛДП исполнялся так, как прописывают стандарты больницы, а не как кому вздумается?</vt:lpstr>
      <vt:lpstr>Моделирование ЛДП и его машинное исполнение (1)</vt:lpstr>
      <vt:lpstr>Моделирование ЛДП и его машинное исполнение (2)</vt:lpstr>
      <vt:lpstr>Структура BPM-системы:  проектирование, исполнение, мониторинг </vt:lpstr>
      <vt:lpstr>Исполнение бизнес-процесса</vt:lpstr>
      <vt:lpstr>Мониторинг бизнес-процессов (1)</vt:lpstr>
      <vt:lpstr>Мониторинг бизнес-процессов (2)</vt:lpstr>
      <vt:lpstr>Заветная цепочка</vt:lpstr>
      <vt:lpstr>ЭМК и ЛДП две стороны одной медали.  Две разные стороны (1)</vt:lpstr>
      <vt:lpstr>ЭМК и ЛДП две стороны одной медали.  Две разные стороны (2)</vt:lpstr>
      <vt:lpstr>P.S.</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Доказательная медицина, стандарты оказания медицинской помощи и моделирование лечебно-диагностического процесса в стационаре</dc:title>
  <dc:creator>svd</dc:creator>
  <cp:lastModifiedBy>svd</cp:lastModifiedBy>
  <cp:revision>22</cp:revision>
  <dcterms:created xsi:type="dcterms:W3CDTF">2011-02-27T07:06:08Z</dcterms:created>
  <dcterms:modified xsi:type="dcterms:W3CDTF">2011-02-28T15:01:28Z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TC019737069991</vt:lpwstr>
  </property>
</Properties>
</file>